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9" r:id="rId3"/>
    <p:sldId id="267" r:id="rId4"/>
    <p:sldId id="268" r:id="rId5"/>
    <p:sldId id="272" r:id="rId6"/>
    <p:sldId id="269" r:id="rId7"/>
    <p:sldId id="270" r:id="rId8"/>
    <p:sldId id="273" r:id="rId9"/>
    <p:sldId id="271" r:id="rId10"/>
    <p:sldId id="260" r:id="rId11"/>
    <p:sldId id="275" r:id="rId12"/>
    <p:sldId id="276" r:id="rId13"/>
    <p:sldId id="279" r:id="rId14"/>
    <p:sldId id="277" r:id="rId15"/>
    <p:sldId id="280" r:id="rId16"/>
    <p:sldId id="278" r:id="rId17"/>
    <p:sldId id="282" r:id="rId18"/>
    <p:sldId id="284" r:id="rId19"/>
    <p:sldId id="283" r:id="rId20"/>
    <p:sldId id="266" r:id="rId21"/>
    <p:sldId id="286" r:id="rId22"/>
    <p:sldId id="288" r:id="rId23"/>
    <p:sldId id="309" r:id="rId24"/>
    <p:sldId id="265" r:id="rId25"/>
    <p:sldId id="291" r:id="rId26"/>
    <p:sldId id="290" r:id="rId27"/>
    <p:sldId id="292" r:id="rId28"/>
    <p:sldId id="264" r:id="rId29"/>
    <p:sldId id="293" r:id="rId30"/>
    <p:sldId id="294" r:id="rId31"/>
    <p:sldId id="263" r:id="rId32"/>
    <p:sldId id="295" r:id="rId33"/>
    <p:sldId id="296" r:id="rId34"/>
    <p:sldId id="297" r:id="rId35"/>
    <p:sldId id="298" r:id="rId36"/>
    <p:sldId id="261" r:id="rId37"/>
    <p:sldId id="299" r:id="rId38"/>
    <p:sldId id="300" r:id="rId39"/>
    <p:sldId id="262" r:id="rId40"/>
    <p:sldId id="301" r:id="rId41"/>
    <p:sldId id="302" r:id="rId42"/>
    <p:sldId id="304" r:id="rId43"/>
    <p:sldId id="303" r:id="rId44"/>
    <p:sldId id="305" r:id="rId45"/>
    <p:sldId id="306" r:id="rId46"/>
    <p:sldId id="307" r:id="rId47"/>
    <p:sldId id="311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C20C-6C2A-4088-AE57-5634AB106060}" type="datetimeFigureOut">
              <a:rPr lang="fr-FR" smtClean="0"/>
              <a:pPr/>
              <a:t>19/08/2011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9DB8A-8D67-4F4B-963C-5473236AF64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1914-6599-4D74-A977-4109ABC7683E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1432-6502-4863-8470-DA51C3DCBA65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9D29-61CD-4EF7-A0A7-B6885E814F9E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144-B1B4-4E52-BABF-92D9EE63BBA8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486-BAF8-4F2A-88ED-F4CB8372566A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D461-9256-49FE-921D-71D6AAD2CC32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881C-AF00-40CF-B735-7E04E61CAC77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9DC-874D-4805-BEE0-412A6147A537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C65-7631-4912-A324-70D3437A1B43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767-E834-4FB7-8EE6-5F161DEE910C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B64F-3A0C-4199-A0FA-9C10DB21A96D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43E4-BC21-4D03-8E98-9A14B93C4126}" type="datetime1">
              <a:rPr lang="fr-FR" smtClean="0"/>
              <a:pPr/>
              <a:t>19/08/2011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DF0C-E044-447E-A786-422C66211E0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Convergence uniforme</a:t>
            </a:r>
            <a:endParaRPr lang="fr-BE" sz="35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12.2.1 Convergence simple de suites de fonctions</a:t>
            </a:r>
            <a:endParaRPr lang="fr-BE" sz="2400" dirty="0"/>
          </a:p>
        </p:txBody>
      </p:sp>
      <p:sp>
        <p:nvSpPr>
          <p:cNvPr id="3" name="Rectangle 2"/>
          <p:cNvSpPr/>
          <p:nvPr/>
        </p:nvSpPr>
        <p:spPr>
          <a:xfrm>
            <a:off x="3000364" y="0"/>
            <a:ext cx="280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12.2 Convergence uniforme</a:t>
            </a:r>
            <a:endParaRPr lang="fr-BE" dirty="0"/>
          </a:p>
        </p:txBody>
      </p:sp>
      <p:pic>
        <p:nvPicPr>
          <p:cNvPr id="4" name="Image 3" descr="520.jpg"/>
          <p:cNvPicPr>
            <a:picLocks noChangeAspect="1"/>
          </p:cNvPicPr>
          <p:nvPr/>
        </p:nvPicPr>
        <p:blipFill>
          <a:blip r:embed="rId2"/>
          <a:srcRect t="3502" b="2277"/>
          <a:stretch>
            <a:fillRect/>
          </a:stretch>
        </p:blipFill>
        <p:spPr>
          <a:xfrm>
            <a:off x="1785917" y="805004"/>
            <a:ext cx="5414189" cy="6052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480" y="2571744"/>
            <a:ext cx="5572164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2000232" y="3857628"/>
            <a:ext cx="5214974" cy="300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0364" y="0"/>
            <a:ext cx="280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12.2 Convergence uniforme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4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dirty="0" smtClean="0"/>
              <a:t>12.2.2 Convergence uniforme de suites de fonctions</a:t>
            </a:r>
            <a:endParaRPr lang="fr-BE" sz="2800" dirty="0"/>
          </a:p>
        </p:txBody>
      </p:sp>
      <p:pic>
        <p:nvPicPr>
          <p:cNvPr id="6" name="Image 5" descr="521.jpg"/>
          <p:cNvPicPr>
            <a:picLocks noChangeAspect="1"/>
          </p:cNvPicPr>
          <p:nvPr/>
        </p:nvPicPr>
        <p:blipFill>
          <a:blip r:embed="rId2"/>
          <a:srcRect b="42704"/>
          <a:stretch>
            <a:fillRect/>
          </a:stretch>
        </p:blipFill>
        <p:spPr>
          <a:xfrm>
            <a:off x="1066887" y="857232"/>
            <a:ext cx="6922977" cy="6000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4414" y="857232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143768" y="1000108"/>
            <a:ext cx="2857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4429124" y="3786190"/>
            <a:ext cx="328614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1500166" y="4643446"/>
            <a:ext cx="685804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428728" y="5786454"/>
            <a:ext cx="6286544" cy="1071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09558" cy="2357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0298" y="0"/>
            <a:ext cx="513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12.2.2 Convergence uniforme de suites de fonctions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12.2.3 La norme </a:t>
            </a:r>
            <a:r>
              <a:rPr lang="fr-BE" sz="3200" dirty="0" err="1" smtClean="0"/>
              <a:t>suprénum</a:t>
            </a:r>
            <a:r>
              <a:rPr lang="fr-BE" sz="3200" dirty="0"/>
              <a:t> </a:t>
            </a:r>
            <a:r>
              <a:rPr lang="fr-BE" sz="3200" dirty="0" smtClean="0">
                <a:latin typeface="Cambria Math"/>
                <a:ea typeface="Cambria Math"/>
              </a:rPr>
              <a:t>∥ ∥</a:t>
            </a:r>
            <a:r>
              <a:rPr lang="fr-BE" sz="3200" baseline="-25000" dirty="0" smtClean="0">
                <a:latin typeface="Cambria Math"/>
                <a:ea typeface="Cambria Math"/>
              </a:rPr>
              <a:t>∞</a:t>
            </a:r>
            <a:endParaRPr lang="fr-BE" sz="32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3000364" y="0"/>
            <a:ext cx="280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12.2 Convergence uniforme</a:t>
            </a:r>
            <a:endParaRPr lang="fr-BE" dirty="0"/>
          </a:p>
        </p:txBody>
      </p:sp>
      <p:pic>
        <p:nvPicPr>
          <p:cNvPr id="4" name="Image 3" descr="521.jpg"/>
          <p:cNvPicPr>
            <a:picLocks noChangeAspect="1"/>
          </p:cNvPicPr>
          <p:nvPr/>
        </p:nvPicPr>
        <p:blipFill>
          <a:blip r:embed="rId2"/>
          <a:srcRect t="59874"/>
          <a:stretch>
            <a:fillRect/>
          </a:stretch>
        </p:blipFill>
        <p:spPr>
          <a:xfrm>
            <a:off x="785786" y="1357298"/>
            <a:ext cx="7165398" cy="398393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428992" y="3857628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28662" y="4500570"/>
            <a:ext cx="714380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12.2.3 La norme suprénum </a:t>
            </a: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j-cs"/>
              </a:rPr>
              <a:t>∥ ∥</a:t>
            </a:r>
            <a:r>
              <a:rPr kumimoji="0" lang="fr-BE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j-cs"/>
              </a:rPr>
              <a:t>∞</a:t>
            </a:r>
            <a:endParaRPr kumimoji="0" lang="fr-BE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15374"/>
            <a:ext cx="6859166" cy="50379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3240" y="78579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Proposition :</a:t>
            </a:r>
            <a:endParaRPr lang="fr-BE" sz="2400" u="sng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357290" y="4572008"/>
            <a:ext cx="692948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12.2.4 Critères de Cauchy pour les suites de fonctions</a:t>
            </a:r>
            <a:endParaRPr lang="fr-BE" sz="2800" dirty="0"/>
          </a:p>
        </p:txBody>
      </p:sp>
      <p:sp>
        <p:nvSpPr>
          <p:cNvPr id="3" name="Rectangle 2"/>
          <p:cNvSpPr/>
          <p:nvPr/>
        </p:nvSpPr>
        <p:spPr>
          <a:xfrm>
            <a:off x="3000364" y="0"/>
            <a:ext cx="280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12.2 Convergence uniforme</a:t>
            </a:r>
            <a:endParaRPr lang="fr-BE" dirty="0"/>
          </a:p>
        </p:txBody>
      </p:sp>
      <p:pic>
        <p:nvPicPr>
          <p:cNvPr id="4" name="Image 3" descr="523.jpg"/>
          <p:cNvPicPr>
            <a:picLocks noChangeAspect="1"/>
          </p:cNvPicPr>
          <p:nvPr/>
        </p:nvPicPr>
        <p:blipFill>
          <a:blip r:embed="rId2"/>
          <a:srcRect t="13535"/>
          <a:stretch>
            <a:fillRect/>
          </a:stretch>
        </p:blipFill>
        <p:spPr>
          <a:xfrm>
            <a:off x="1643042" y="785794"/>
            <a:ext cx="5143536" cy="3722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1604" y="1714488"/>
            <a:ext cx="5500726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 descr="524.jpg"/>
          <p:cNvPicPr>
            <a:picLocks noChangeAspect="1"/>
          </p:cNvPicPr>
          <p:nvPr/>
        </p:nvPicPr>
        <p:blipFill>
          <a:blip r:embed="rId3"/>
          <a:srcRect l="7827" t="59155" b="2697"/>
          <a:stretch>
            <a:fillRect/>
          </a:stretch>
        </p:blipFill>
        <p:spPr>
          <a:xfrm>
            <a:off x="1308481" y="4286256"/>
            <a:ext cx="5430583" cy="2571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7290" y="4286256"/>
            <a:ext cx="5572164" cy="257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12.2.5 Convergences de séries de fonctions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3000364" y="0"/>
            <a:ext cx="280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12.2 Convergence uniforme</a:t>
            </a:r>
            <a:endParaRPr lang="fr-BE" dirty="0"/>
          </a:p>
        </p:txBody>
      </p:sp>
      <p:pic>
        <p:nvPicPr>
          <p:cNvPr id="4" name="Image 3" descr="341.jpg"/>
          <p:cNvPicPr>
            <a:picLocks noChangeAspect="1"/>
          </p:cNvPicPr>
          <p:nvPr/>
        </p:nvPicPr>
        <p:blipFill>
          <a:blip r:embed="rId2"/>
          <a:srcRect l="4223" t="10595" b="3741"/>
          <a:stretch>
            <a:fillRect/>
          </a:stretch>
        </p:blipFill>
        <p:spPr>
          <a:xfrm>
            <a:off x="1357290" y="1142984"/>
            <a:ext cx="6367286" cy="507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0166" y="2000240"/>
            <a:ext cx="571504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500166" y="3071810"/>
            <a:ext cx="6072230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071670" y="5072074"/>
            <a:ext cx="507209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12.2.5 Convergences de séries de fonctions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342.jpg"/>
          <p:cNvPicPr>
            <a:picLocks noChangeAspect="1"/>
          </p:cNvPicPr>
          <p:nvPr/>
        </p:nvPicPr>
        <p:blipFill>
          <a:blip r:embed="rId2"/>
          <a:srcRect l="7275"/>
          <a:stretch>
            <a:fillRect/>
          </a:stretch>
        </p:blipFill>
        <p:spPr>
          <a:xfrm>
            <a:off x="1285852" y="1071546"/>
            <a:ext cx="6465276" cy="4214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4414" y="1214422"/>
            <a:ext cx="50006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714480" y="2786058"/>
            <a:ext cx="521497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142976" y="4643446"/>
            <a:ext cx="571504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12.2.7 Lien entre C.U. et C.N.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3000364" y="0"/>
            <a:ext cx="280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12.2 Convergence uniforme</a:t>
            </a:r>
            <a:endParaRPr lang="fr-BE" dirty="0"/>
          </a:p>
        </p:txBody>
      </p:sp>
      <p:pic>
        <p:nvPicPr>
          <p:cNvPr id="4" name="Image 3" descr="345.jpg"/>
          <p:cNvPicPr>
            <a:picLocks noChangeAspect="1"/>
          </p:cNvPicPr>
          <p:nvPr/>
        </p:nvPicPr>
        <p:blipFill>
          <a:blip r:embed="rId2"/>
          <a:srcRect t="10540"/>
          <a:stretch>
            <a:fillRect/>
          </a:stretch>
        </p:blipFill>
        <p:spPr>
          <a:xfrm>
            <a:off x="2164147" y="714356"/>
            <a:ext cx="4989637" cy="6143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6182" y="4214818"/>
            <a:ext cx="5000660" cy="2643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071670" y="4286256"/>
            <a:ext cx="1714512" cy="257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2428860" y="578645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/>
              <a:t>!</a:t>
            </a:r>
            <a:endParaRPr lang="fr-BE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Les surprises de la convergence simple</a:t>
            </a:r>
            <a:endParaRPr lang="fr-BE" sz="35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Critères de Weierstrass et d’Abel</a:t>
            </a:r>
            <a:endParaRPr lang="fr-BE" sz="35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12.3.1 Critère de Weierstrass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2928926" y="0"/>
            <a:ext cx="3731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12.3 Critères de Weierstrass et d’Abel</a:t>
            </a:r>
            <a:endParaRPr lang="fr-BE" dirty="0"/>
          </a:p>
        </p:txBody>
      </p:sp>
      <p:pic>
        <p:nvPicPr>
          <p:cNvPr id="4" name="Image 3" descr="346.jpg"/>
          <p:cNvPicPr>
            <a:picLocks noChangeAspect="1"/>
          </p:cNvPicPr>
          <p:nvPr/>
        </p:nvPicPr>
        <p:blipFill>
          <a:blip r:embed="rId2"/>
          <a:srcRect l="3125" t="4223" b="5749"/>
          <a:stretch>
            <a:fillRect/>
          </a:stretch>
        </p:blipFill>
        <p:spPr>
          <a:xfrm>
            <a:off x="1452948" y="1285860"/>
            <a:ext cx="5855448" cy="5572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290" y="3571876"/>
            <a:ext cx="71438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571604" y="3429000"/>
            <a:ext cx="5857916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12.3.3 Critère d’Abel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2928926" y="0"/>
            <a:ext cx="3731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12.3 Critères de Weierstrass et d’Abel</a:t>
            </a:r>
            <a:endParaRPr lang="fr-BE" dirty="0"/>
          </a:p>
        </p:txBody>
      </p:sp>
      <p:pic>
        <p:nvPicPr>
          <p:cNvPr id="4" name="Image 3" descr="347.jpg"/>
          <p:cNvPicPr>
            <a:picLocks noChangeAspect="1"/>
          </p:cNvPicPr>
          <p:nvPr/>
        </p:nvPicPr>
        <p:blipFill>
          <a:blip r:embed="rId2"/>
          <a:srcRect l="3486" r="1224" b="5772"/>
          <a:stretch>
            <a:fillRect/>
          </a:stretch>
        </p:blipFill>
        <p:spPr>
          <a:xfrm>
            <a:off x="951113" y="1357298"/>
            <a:ext cx="6443679" cy="5500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62" y="3929066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000100" y="4143380"/>
            <a:ext cx="6286544" cy="2714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348.jpg"/>
          <p:cNvPicPr>
            <a:picLocks noChangeAspect="1"/>
          </p:cNvPicPr>
          <p:nvPr/>
        </p:nvPicPr>
        <p:blipFill>
          <a:blip r:embed="rId2"/>
          <a:srcRect l="7275"/>
          <a:stretch>
            <a:fillRect/>
          </a:stretch>
        </p:blipFill>
        <p:spPr>
          <a:xfrm>
            <a:off x="1142976" y="1000108"/>
            <a:ext cx="7274121" cy="4880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1538" y="1071546"/>
            <a:ext cx="35719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8001024" y="1285860"/>
            <a:ext cx="35719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142976" y="2285992"/>
            <a:ext cx="71438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142976" y="2928934"/>
            <a:ext cx="7358114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142976" y="3857628"/>
            <a:ext cx="735811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285852" y="4429132"/>
            <a:ext cx="728667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Introduction à 12.4, 12.5 et 12.6</a:t>
            </a:r>
            <a:endParaRPr lang="fr-BE" sz="28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Continuité de la limite d’une suite de fonctions continues</a:t>
            </a:r>
            <a:endParaRPr lang="fr-BE" sz="35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49.jpg"/>
          <p:cNvPicPr>
            <a:picLocks noChangeAspect="1"/>
          </p:cNvPicPr>
          <p:nvPr/>
        </p:nvPicPr>
        <p:blipFill>
          <a:blip r:embed="rId2"/>
          <a:srcRect t="2697"/>
          <a:stretch>
            <a:fillRect/>
          </a:stretch>
        </p:blipFill>
        <p:spPr>
          <a:xfrm>
            <a:off x="2357422" y="726810"/>
            <a:ext cx="4572032" cy="6131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3174" y="642918"/>
            <a:ext cx="78581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itre 9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12.4.0 Fonction limite bornée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000100" y="21429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12.4.0 Fonction limite bornée ????</a:t>
            </a:r>
            <a:endParaRPr lang="fr-BE" sz="3200" dirty="0"/>
          </a:p>
        </p:txBody>
      </p:sp>
      <p:sp>
        <p:nvSpPr>
          <p:cNvPr id="9" name="Rectangle 8"/>
          <p:cNvSpPr/>
          <p:nvPr/>
        </p:nvSpPr>
        <p:spPr>
          <a:xfrm>
            <a:off x="2428860" y="2428868"/>
            <a:ext cx="4714908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3071802" y="4929198"/>
            <a:ext cx="278608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571736" y="5643578"/>
            <a:ext cx="44291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3643306" y="6143644"/>
            <a:ext cx="328614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3857620" y="6500834"/>
            <a:ext cx="3214710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12.4.1 Fonction limite continue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1000100" y="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12.4 Continuité de la limite d’une suite de fonctions continues</a:t>
            </a:r>
            <a:endParaRPr lang="fr-BE" dirty="0"/>
          </a:p>
        </p:txBody>
      </p:sp>
      <p:pic>
        <p:nvPicPr>
          <p:cNvPr id="4" name="Image 3" descr="350.jpg"/>
          <p:cNvPicPr>
            <a:picLocks noChangeAspect="1"/>
          </p:cNvPicPr>
          <p:nvPr/>
        </p:nvPicPr>
        <p:blipFill>
          <a:blip r:embed="rId2"/>
          <a:srcRect t="2697" b="4223"/>
          <a:stretch>
            <a:fillRect/>
          </a:stretch>
        </p:blipFill>
        <p:spPr>
          <a:xfrm>
            <a:off x="2096187" y="785794"/>
            <a:ext cx="5765569" cy="607220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2428860" y="785794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357422" y="1928802"/>
            <a:ext cx="414340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214546" y="3857628"/>
            <a:ext cx="571504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500298" y="4714884"/>
            <a:ext cx="557216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7000892" y="5143512"/>
            <a:ext cx="1000132" cy="1714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3214678" y="5286388"/>
            <a:ext cx="250033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5715008" y="5286388"/>
            <a:ext cx="1285884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12.4.2 La C.U. sur tout compact suffit !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1000100" y="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12.4 Continuité de la limite d’une suite de fonctions continues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5" name="Image 4" descr="351.jpg"/>
          <p:cNvPicPr>
            <a:picLocks noChangeAspect="1"/>
          </p:cNvPicPr>
          <p:nvPr/>
        </p:nvPicPr>
        <p:blipFill>
          <a:blip r:embed="rId2"/>
          <a:srcRect l="3921" t="2255" b="4625"/>
          <a:stretch>
            <a:fillRect/>
          </a:stretch>
        </p:blipFill>
        <p:spPr>
          <a:xfrm>
            <a:off x="2035254" y="822084"/>
            <a:ext cx="4537010" cy="6035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232" y="857232"/>
            <a:ext cx="71438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285984" y="3929066"/>
            <a:ext cx="3857652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071934" y="2071678"/>
            <a:ext cx="1571636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5643570" y="1857364"/>
            <a:ext cx="1214446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000232" y="2071678"/>
            <a:ext cx="1928826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2143108" y="5429264"/>
            <a:ext cx="5214974" cy="142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3929058" y="3429000"/>
            <a:ext cx="50006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Intégrale de la limite d’une suite de fonctions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857356" y="0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12.5 Intégrale de la limite d’une suite de fonctions</a:t>
            </a:r>
          </a:p>
        </p:txBody>
      </p:sp>
      <p:pic>
        <p:nvPicPr>
          <p:cNvPr id="6" name="Image 5" descr="354.jpg"/>
          <p:cNvPicPr>
            <a:picLocks noChangeAspect="1"/>
          </p:cNvPicPr>
          <p:nvPr/>
        </p:nvPicPr>
        <p:blipFill>
          <a:blip r:embed="rId2"/>
          <a:srcRect b="2697"/>
          <a:stretch>
            <a:fillRect/>
          </a:stretch>
        </p:blipFill>
        <p:spPr>
          <a:xfrm>
            <a:off x="1928794" y="357167"/>
            <a:ext cx="5219570" cy="6500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8794" y="357166"/>
            <a:ext cx="78581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15008" y="1071546"/>
            <a:ext cx="128588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000232" y="2285992"/>
            <a:ext cx="5357850" cy="45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514.jpg"/>
          <p:cNvPicPr>
            <a:picLocks noChangeAspect="1"/>
          </p:cNvPicPr>
          <p:nvPr/>
        </p:nvPicPr>
        <p:blipFill>
          <a:blip r:embed="rId2"/>
          <a:srcRect t="13990"/>
          <a:stretch>
            <a:fillRect/>
          </a:stretch>
        </p:blipFill>
        <p:spPr>
          <a:xfrm>
            <a:off x="857224" y="1168180"/>
            <a:ext cx="6787661" cy="5689820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12.1.1 Introduction</a:t>
            </a:r>
            <a:endParaRPr lang="fr-BE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000364" y="1643050"/>
            <a:ext cx="2143140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928662" y="3357562"/>
            <a:ext cx="6429420" cy="3500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357422" y="0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12.1 Les surprises de la convergence simple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857356" y="0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12.5 Intégrale de la limite d’une suite de fonctions</a:t>
            </a:r>
          </a:p>
        </p:txBody>
      </p:sp>
      <p:pic>
        <p:nvPicPr>
          <p:cNvPr id="5" name="Image 4" descr="355.jpg"/>
          <p:cNvPicPr>
            <a:picLocks noChangeAspect="1"/>
          </p:cNvPicPr>
          <p:nvPr/>
        </p:nvPicPr>
        <p:blipFill>
          <a:blip r:embed="rId2"/>
          <a:srcRect t="3667"/>
          <a:stretch>
            <a:fillRect/>
          </a:stretch>
        </p:blipFill>
        <p:spPr>
          <a:xfrm>
            <a:off x="2071671" y="345160"/>
            <a:ext cx="4687648" cy="6512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4546" y="2571744"/>
            <a:ext cx="4857784" cy="4286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Limite de la suite des fonctions dérivées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2214546" y="0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12.6 Limite de la suite des fonctions dérivées</a:t>
            </a:r>
          </a:p>
        </p:txBody>
      </p:sp>
      <p:pic>
        <p:nvPicPr>
          <p:cNvPr id="5" name="Image 4" descr="359.jpg"/>
          <p:cNvPicPr>
            <a:picLocks noChangeAspect="1"/>
          </p:cNvPicPr>
          <p:nvPr/>
        </p:nvPicPr>
        <p:blipFill>
          <a:blip r:embed="rId2"/>
          <a:srcRect l="14556" t="2697" b="68974"/>
          <a:stretch>
            <a:fillRect/>
          </a:stretch>
        </p:blipFill>
        <p:spPr>
          <a:xfrm>
            <a:off x="2500298" y="285728"/>
            <a:ext cx="5143536" cy="2000264"/>
          </a:xfrm>
          <a:prstGeom prst="rect">
            <a:avLst/>
          </a:prstGeom>
        </p:spPr>
      </p:pic>
      <p:pic>
        <p:nvPicPr>
          <p:cNvPr id="7" name="Image 6" descr="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357430"/>
            <a:ext cx="2112291" cy="3537540"/>
          </a:xfrm>
          <a:prstGeom prst="rect">
            <a:avLst/>
          </a:prstGeom>
        </p:spPr>
      </p:pic>
      <p:pic>
        <p:nvPicPr>
          <p:cNvPr id="9" name="Image 8" descr="359.jpg"/>
          <p:cNvPicPr>
            <a:picLocks noChangeAspect="1"/>
          </p:cNvPicPr>
          <p:nvPr/>
        </p:nvPicPr>
        <p:blipFill>
          <a:blip r:embed="rId2"/>
          <a:srcRect l="1675" t="34741" r="24943" b="2697"/>
          <a:stretch>
            <a:fillRect/>
          </a:stretch>
        </p:blipFill>
        <p:spPr>
          <a:xfrm>
            <a:off x="1643042" y="2214554"/>
            <a:ext cx="4500594" cy="4500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5918" y="4143380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4286248" y="1500174"/>
            <a:ext cx="121444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5715008" y="1071546"/>
            <a:ext cx="2286016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4572000" y="857232"/>
            <a:ext cx="85725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3428992" y="1500174"/>
            <a:ext cx="92869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12.6.4 Hypothèse équivalente</a:t>
            </a:r>
            <a:br>
              <a:rPr lang="fr-BE" sz="2800" dirty="0" smtClean="0"/>
            </a:br>
            <a:r>
              <a:rPr lang="fr-BE" sz="2800" dirty="0" smtClean="0"/>
              <a:t>12.6.5 Généralisation à la C.U.C.</a:t>
            </a:r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2214546" y="0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12.6 Limite de la suite des fonctions dérivées</a:t>
            </a:r>
          </a:p>
        </p:txBody>
      </p:sp>
      <p:pic>
        <p:nvPicPr>
          <p:cNvPr id="6" name="Image 5" descr="360.jpg"/>
          <p:cNvPicPr>
            <a:picLocks noChangeAspect="1"/>
          </p:cNvPicPr>
          <p:nvPr/>
        </p:nvPicPr>
        <p:blipFill>
          <a:blip r:embed="rId2"/>
          <a:srcRect t="3911"/>
          <a:stretch>
            <a:fillRect/>
          </a:stretch>
        </p:blipFill>
        <p:spPr>
          <a:xfrm>
            <a:off x="1928794" y="1120187"/>
            <a:ext cx="4845926" cy="57378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868" y="3000372"/>
            <a:ext cx="328614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571868" y="3714752"/>
            <a:ext cx="300039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500430" y="4357694"/>
            <a:ext cx="328614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3643306" y="4857760"/>
            <a:ext cx="207170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3786182" y="5072074"/>
            <a:ext cx="3000396" cy="178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12.6.6 Limite des dérivées d’ordre supérieur</a:t>
            </a:r>
            <a:endParaRPr lang="fr-BE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2214546" y="0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fr-BE" dirty="0" smtClean="0"/>
              <a:t>12.6 Limite de la suite des fonctions dérivées</a:t>
            </a:r>
          </a:p>
        </p:txBody>
      </p:sp>
      <p:pic>
        <p:nvPicPr>
          <p:cNvPr id="5" name="Image 4" descr="363.jpg"/>
          <p:cNvPicPr>
            <a:picLocks noChangeAspect="1"/>
          </p:cNvPicPr>
          <p:nvPr/>
        </p:nvPicPr>
        <p:blipFill>
          <a:blip r:embed="rId2"/>
          <a:srcRect r="43552" b="74414"/>
          <a:stretch>
            <a:fillRect/>
          </a:stretch>
        </p:blipFill>
        <p:spPr>
          <a:xfrm>
            <a:off x="2119778" y="928670"/>
            <a:ext cx="2685490" cy="1714512"/>
          </a:xfrm>
          <a:prstGeom prst="rect">
            <a:avLst/>
          </a:prstGeom>
        </p:spPr>
      </p:pic>
      <p:pic>
        <p:nvPicPr>
          <p:cNvPr id="6" name="Image 5" descr="3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857232"/>
            <a:ext cx="4277892" cy="6000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1802" y="785794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143108" y="2428868"/>
            <a:ext cx="4429156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285984" y="5000636"/>
            <a:ext cx="4071966" cy="1857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12.6.6 Limite des dérivées d’ordre supérieur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366.jpg"/>
          <p:cNvPicPr>
            <a:picLocks noChangeAspect="1"/>
          </p:cNvPicPr>
          <p:nvPr/>
        </p:nvPicPr>
        <p:blipFill>
          <a:blip r:embed="rId2"/>
          <a:srcRect r="7827" b="22534"/>
          <a:stretch>
            <a:fillRect/>
          </a:stretch>
        </p:blipFill>
        <p:spPr>
          <a:xfrm>
            <a:off x="2328128" y="285728"/>
            <a:ext cx="4244136" cy="4929222"/>
          </a:xfrm>
          <a:prstGeom prst="rect">
            <a:avLst/>
          </a:prstGeom>
        </p:spPr>
      </p:pic>
      <p:pic>
        <p:nvPicPr>
          <p:cNvPr id="6" name="Image 5" descr="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82655"/>
            <a:ext cx="4777399" cy="6575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4546" y="5500702"/>
            <a:ext cx="5072098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4572000" y="3071810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285984" y="3071810"/>
            <a:ext cx="4786346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Continuité, intégrale, dérivée de la somme d’une série de fonctions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Propriétés des sommes de séries de puissances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000100" y="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12.7 Continuité, intégrale, dérivée de la somme d’une série de fonctions</a:t>
            </a:r>
          </a:p>
        </p:txBody>
      </p:sp>
      <p:pic>
        <p:nvPicPr>
          <p:cNvPr id="5" name="Image 4" descr="369.jpg"/>
          <p:cNvPicPr>
            <a:picLocks noChangeAspect="1"/>
          </p:cNvPicPr>
          <p:nvPr/>
        </p:nvPicPr>
        <p:blipFill>
          <a:blip r:embed="rId2"/>
          <a:srcRect t="44349" r="22534" b="4792"/>
          <a:stretch>
            <a:fillRect/>
          </a:stretch>
        </p:blipFill>
        <p:spPr>
          <a:xfrm>
            <a:off x="642910" y="1214422"/>
            <a:ext cx="4432692" cy="15716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29322" y="142873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u="sng" dirty="0" smtClean="0">
                <a:solidFill>
                  <a:srgbClr val="FF0000"/>
                </a:solidFill>
              </a:rPr>
              <a:t>Faux !!</a:t>
            </a:r>
          </a:p>
          <a:p>
            <a:r>
              <a:rPr lang="fr-BE" sz="2800" u="sng" dirty="0" smtClean="0">
                <a:solidFill>
                  <a:srgbClr val="FF0000"/>
                </a:solidFill>
              </a:rPr>
              <a:t>en général</a:t>
            </a:r>
            <a:endParaRPr lang="fr-BE" sz="2800" u="sng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71736" y="42860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12.7.2 Intégration </a:t>
            </a:r>
            <a:endParaRPr lang="fr-BE" sz="3200" dirty="0"/>
          </a:p>
        </p:txBody>
      </p:sp>
      <p:pic>
        <p:nvPicPr>
          <p:cNvPr id="9" name="Image 8" descr="370.jpg"/>
          <p:cNvPicPr>
            <a:picLocks noChangeAspect="1"/>
          </p:cNvPicPr>
          <p:nvPr/>
        </p:nvPicPr>
        <p:blipFill>
          <a:blip r:embed="rId3"/>
          <a:srcRect l="3646" t="50000" r="17166" b="2697"/>
          <a:stretch>
            <a:fillRect/>
          </a:stretch>
        </p:blipFill>
        <p:spPr>
          <a:xfrm>
            <a:off x="1857356" y="3214686"/>
            <a:ext cx="4429156" cy="3348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5918" y="3000372"/>
            <a:ext cx="7858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12.7.1 Continuité </a:t>
            </a:r>
            <a:endParaRPr lang="fr-BE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000100" y="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12.7 Continuité, intégrale, dérivée de la somme d’une série de fonctions</a:t>
            </a:r>
          </a:p>
        </p:txBody>
      </p:sp>
      <p:pic>
        <p:nvPicPr>
          <p:cNvPr id="6" name="Image 5" descr="371.jpg"/>
          <p:cNvPicPr>
            <a:picLocks noChangeAspect="1"/>
          </p:cNvPicPr>
          <p:nvPr/>
        </p:nvPicPr>
        <p:blipFill>
          <a:blip r:embed="rId2"/>
          <a:srcRect l="19482" r="16430" b="68169"/>
          <a:stretch>
            <a:fillRect/>
          </a:stretch>
        </p:blipFill>
        <p:spPr>
          <a:xfrm rot="60000">
            <a:off x="2513693" y="893643"/>
            <a:ext cx="4186291" cy="15716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57488" y="285749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12.7.3 Dérivation</a:t>
            </a:r>
            <a:endParaRPr lang="fr-BE" sz="3200" dirty="0"/>
          </a:p>
        </p:txBody>
      </p:sp>
      <p:pic>
        <p:nvPicPr>
          <p:cNvPr id="8" name="Image 7" descr="371.jpg"/>
          <p:cNvPicPr>
            <a:picLocks noChangeAspect="1"/>
          </p:cNvPicPr>
          <p:nvPr/>
        </p:nvPicPr>
        <p:blipFill>
          <a:blip r:embed="rId2"/>
          <a:srcRect l="17956" t="31831" b="11644"/>
          <a:stretch>
            <a:fillRect/>
          </a:stretch>
        </p:blipFill>
        <p:spPr>
          <a:xfrm rot="60000">
            <a:off x="2285984" y="3643314"/>
            <a:ext cx="4769756" cy="248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/>
              <a:t>Chapitre 12 : Suites et séries de fonctions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Les surprises de la convergence simple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Convergence uniforme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Critères de Weierstrass et d’Abel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 de la limite d’une suite de fonctions continues</a:t>
            </a:r>
            <a:endParaRPr lang="fr-BE" b="1" dirty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Intégrale de la limite d’une suite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Limite de la suite des fonctions dérivées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dirty="0" smtClean="0"/>
              <a:t>Continuité, intégrale, dérivée de la somme d’une série de fonctions</a:t>
            </a:r>
            <a:endParaRPr lang="fr-B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BE" sz="3500" b="1" dirty="0" smtClean="0">
                <a:solidFill>
                  <a:schemeClr val="tx2">
                    <a:lumMod val="75000"/>
                  </a:schemeClr>
                </a:solidFill>
              </a:rPr>
              <a:t>Propriétés des sommes de séries de puissances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4B6C-0E28-4270-91A7-5F9F1C0588EE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12.1.2 Problème de continuité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2357422" y="0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12.1 Les surprises de la convergence simple</a:t>
            </a:r>
            <a:endParaRPr lang="fr-BE" dirty="0"/>
          </a:p>
        </p:txBody>
      </p:sp>
      <p:pic>
        <p:nvPicPr>
          <p:cNvPr id="4" name="Image 3" descr="515.jpg"/>
          <p:cNvPicPr>
            <a:picLocks noChangeAspect="1"/>
          </p:cNvPicPr>
          <p:nvPr/>
        </p:nvPicPr>
        <p:blipFill>
          <a:blip r:embed="rId2"/>
          <a:srcRect l="9860" b="74446"/>
          <a:stretch>
            <a:fillRect/>
          </a:stretch>
        </p:blipFill>
        <p:spPr>
          <a:xfrm>
            <a:off x="1428728" y="1214422"/>
            <a:ext cx="5968860" cy="2500330"/>
          </a:xfrm>
          <a:prstGeom prst="rect">
            <a:avLst/>
          </a:prstGeom>
        </p:spPr>
      </p:pic>
      <p:pic>
        <p:nvPicPr>
          <p:cNvPr id="5" name="Image 4" descr="515.jpg"/>
          <p:cNvPicPr>
            <a:picLocks noChangeAspect="1"/>
          </p:cNvPicPr>
          <p:nvPr/>
        </p:nvPicPr>
        <p:blipFill>
          <a:blip r:embed="rId2"/>
          <a:srcRect t="25586" b="51526"/>
          <a:stretch>
            <a:fillRect/>
          </a:stretch>
        </p:blipFill>
        <p:spPr>
          <a:xfrm rot="60000">
            <a:off x="1429822" y="4160886"/>
            <a:ext cx="6372492" cy="215521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12.8.1 Rayon de convergence</a:t>
            </a:r>
            <a:endParaRPr lang="fr-BE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785918" y="0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12.8 Propriétés des sommes de séries de puissances</a:t>
            </a:r>
          </a:p>
        </p:txBody>
      </p:sp>
      <p:pic>
        <p:nvPicPr>
          <p:cNvPr id="5" name="Image 4" descr="372.jpg"/>
          <p:cNvPicPr>
            <a:picLocks noChangeAspect="1"/>
          </p:cNvPicPr>
          <p:nvPr/>
        </p:nvPicPr>
        <p:blipFill>
          <a:blip r:embed="rId2"/>
          <a:srcRect t="4917" r="6902" b="80518"/>
          <a:stretch>
            <a:fillRect/>
          </a:stretch>
        </p:blipFill>
        <p:spPr>
          <a:xfrm>
            <a:off x="1071538" y="2143116"/>
            <a:ext cx="6929486" cy="1500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1538" y="2071678"/>
            <a:ext cx="6429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12.8.2 Rayon de convergence de la série dérivée</a:t>
            </a:r>
            <a:endParaRPr lang="fr-BE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785918" y="0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12.8 Propriétés des sommes de séries de puissances</a:t>
            </a:r>
          </a:p>
        </p:txBody>
      </p:sp>
      <p:pic>
        <p:nvPicPr>
          <p:cNvPr id="5" name="Image 4" descr="372.jpg"/>
          <p:cNvPicPr>
            <a:picLocks noChangeAspect="1"/>
          </p:cNvPicPr>
          <p:nvPr/>
        </p:nvPicPr>
        <p:blipFill>
          <a:blip r:embed="rId2"/>
          <a:srcRect t="21008"/>
          <a:stretch>
            <a:fillRect/>
          </a:stretch>
        </p:blipFill>
        <p:spPr>
          <a:xfrm>
            <a:off x="1660058" y="785794"/>
            <a:ext cx="5555148" cy="6072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4480" y="714356"/>
            <a:ext cx="71438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785918" y="2000240"/>
            <a:ext cx="5429288" cy="485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12.8.2 Rayon de convergence de la série dérivée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3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6906598" cy="416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12.8.2 Rayon de convergence de la série dérivée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374.jpg"/>
          <p:cNvPicPr>
            <a:picLocks noChangeAspect="1"/>
          </p:cNvPicPr>
          <p:nvPr/>
        </p:nvPicPr>
        <p:blipFill>
          <a:blip r:embed="rId2"/>
          <a:srcRect t="1172"/>
          <a:stretch>
            <a:fillRect/>
          </a:stretch>
        </p:blipFill>
        <p:spPr>
          <a:xfrm>
            <a:off x="1772566" y="428604"/>
            <a:ext cx="4707674" cy="6429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918" y="285728"/>
            <a:ext cx="6429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2143108" y="2643182"/>
            <a:ext cx="450059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000232" y="3786190"/>
            <a:ext cx="471490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071670" y="4643446"/>
            <a:ext cx="4429156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714480" y="6143644"/>
            <a:ext cx="4357718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12.8.3 CUC des séries entières</a:t>
            </a:r>
            <a:br>
              <a:rPr lang="fr-BE" sz="2800" dirty="0" smtClean="0"/>
            </a:br>
            <a:r>
              <a:rPr lang="fr-BE" sz="2800" dirty="0" smtClean="0"/>
              <a:t>12.8.4 Régularité des sommes de séries entières</a:t>
            </a:r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785918" y="0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12.8 Propriétés des sommes de séries de puissances</a:t>
            </a:r>
          </a:p>
        </p:txBody>
      </p:sp>
      <p:pic>
        <p:nvPicPr>
          <p:cNvPr id="5" name="Image 4" descr="375.jpg"/>
          <p:cNvPicPr>
            <a:picLocks noChangeAspect="1"/>
          </p:cNvPicPr>
          <p:nvPr/>
        </p:nvPicPr>
        <p:blipFill>
          <a:blip r:embed="rId2"/>
          <a:srcRect b="29998"/>
          <a:stretch>
            <a:fillRect/>
          </a:stretch>
        </p:blipFill>
        <p:spPr>
          <a:xfrm>
            <a:off x="1428728" y="1285860"/>
            <a:ext cx="5829888" cy="526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728" y="1214422"/>
            <a:ext cx="71438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428728" y="2428868"/>
            <a:ext cx="5857916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000892" y="1214422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428728" y="4572008"/>
            <a:ext cx="592935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1428728" y="5572140"/>
            <a:ext cx="592935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12.8.3 CUC des séries entières</a:t>
            </a:r>
            <a:b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12.8.4 Régularité des sommes de séries entières</a:t>
            </a:r>
          </a:p>
        </p:txBody>
      </p:sp>
      <p:pic>
        <p:nvPicPr>
          <p:cNvPr id="4" name="Image 3" descr="375.jpg"/>
          <p:cNvPicPr>
            <a:picLocks noChangeAspect="1"/>
          </p:cNvPicPr>
          <p:nvPr/>
        </p:nvPicPr>
        <p:blipFill>
          <a:blip r:embed="rId2"/>
          <a:srcRect t="72888"/>
          <a:stretch>
            <a:fillRect/>
          </a:stretch>
        </p:blipFill>
        <p:spPr>
          <a:xfrm>
            <a:off x="1357290" y="1571613"/>
            <a:ext cx="6253879" cy="2189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852" y="2643182"/>
            <a:ext cx="5929354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46</a:t>
            </a:fld>
            <a:endParaRPr lang="fr-BE"/>
          </a:p>
        </p:txBody>
      </p:sp>
      <p:pic>
        <p:nvPicPr>
          <p:cNvPr id="4" name="Image 3" descr="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4681728" cy="2903220"/>
          </a:xfrm>
          <a:prstGeom prst="rect">
            <a:avLst/>
          </a:prstGeom>
        </p:spPr>
      </p:pic>
      <p:pic>
        <p:nvPicPr>
          <p:cNvPr id="5" name="Image 4" descr="3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3332988"/>
            <a:ext cx="4681728" cy="352501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12.8.3 CUC des séries entières</a:t>
            </a:r>
            <a:b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12.8.4 Régularité des sommes de séries entières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12.8.5 </a:t>
            </a:r>
            <a:endParaRPr lang="fr-BE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785918" y="0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BE" dirty="0" smtClean="0"/>
              <a:t>12.8 Propriétés des sommes de séries de puissances</a:t>
            </a:r>
          </a:p>
        </p:txBody>
      </p:sp>
      <p:pic>
        <p:nvPicPr>
          <p:cNvPr id="5" name="Image 4" descr="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3541"/>
            <a:ext cx="7300964" cy="5561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12.1.2 Problème de continuité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515.jpg"/>
          <p:cNvPicPr>
            <a:picLocks noChangeAspect="1"/>
          </p:cNvPicPr>
          <p:nvPr/>
        </p:nvPicPr>
        <p:blipFill>
          <a:blip r:embed="rId2"/>
          <a:srcRect t="50000" b="28638"/>
          <a:stretch>
            <a:fillRect/>
          </a:stretch>
        </p:blipFill>
        <p:spPr>
          <a:xfrm>
            <a:off x="1500166" y="500042"/>
            <a:ext cx="6336790" cy="2000264"/>
          </a:xfrm>
          <a:prstGeom prst="rect">
            <a:avLst/>
          </a:prstGeom>
        </p:spPr>
      </p:pic>
      <p:pic>
        <p:nvPicPr>
          <p:cNvPr id="4" name="Image 3" descr="515.jpg"/>
          <p:cNvPicPr>
            <a:picLocks noChangeAspect="1"/>
          </p:cNvPicPr>
          <p:nvPr/>
        </p:nvPicPr>
        <p:blipFill>
          <a:blip r:embed="rId2"/>
          <a:srcRect t="75940"/>
          <a:stretch>
            <a:fillRect/>
          </a:stretch>
        </p:blipFill>
        <p:spPr>
          <a:xfrm>
            <a:off x="1357290" y="3286124"/>
            <a:ext cx="6785339" cy="2412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728" y="5072074"/>
            <a:ext cx="614366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12.1.3 Problème d’intégration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2357422" y="0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12.1 Les surprises de la convergence simple</a:t>
            </a:r>
            <a:endParaRPr lang="fr-BE" dirty="0"/>
          </a:p>
        </p:txBody>
      </p:sp>
      <p:pic>
        <p:nvPicPr>
          <p:cNvPr id="4" name="Image 3" descr="516.jpg"/>
          <p:cNvPicPr>
            <a:picLocks noChangeAspect="1"/>
          </p:cNvPicPr>
          <p:nvPr/>
        </p:nvPicPr>
        <p:blipFill>
          <a:blip r:embed="rId2"/>
          <a:srcRect t="10120"/>
          <a:stretch>
            <a:fillRect/>
          </a:stretch>
        </p:blipFill>
        <p:spPr>
          <a:xfrm>
            <a:off x="1000101" y="1428735"/>
            <a:ext cx="6958128" cy="471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728" y="5143512"/>
            <a:ext cx="428628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142976" y="3786190"/>
            <a:ext cx="3500462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12.1.4 Problème de dérivation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2357422" y="0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12.1 Les surprises de la convergence simple</a:t>
            </a:r>
            <a:endParaRPr lang="fr-BE" dirty="0"/>
          </a:p>
        </p:txBody>
      </p:sp>
      <p:pic>
        <p:nvPicPr>
          <p:cNvPr id="4" name="Image 3" descr="517.jpg"/>
          <p:cNvPicPr>
            <a:picLocks noChangeAspect="1"/>
          </p:cNvPicPr>
          <p:nvPr/>
        </p:nvPicPr>
        <p:blipFill>
          <a:blip r:embed="rId2"/>
          <a:srcRect l="9573" t="5749" r="1873" b="53967"/>
          <a:stretch>
            <a:fillRect/>
          </a:stretch>
        </p:blipFill>
        <p:spPr>
          <a:xfrm>
            <a:off x="1000100" y="1785926"/>
            <a:ext cx="7319145" cy="350046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357290" y="2500306"/>
            <a:ext cx="278608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4071934" y="3071810"/>
            <a:ext cx="450059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357290" y="3786190"/>
            <a:ext cx="607223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17.jpg"/>
          <p:cNvPicPr>
            <a:picLocks noChangeAspect="1"/>
          </p:cNvPicPr>
          <p:nvPr/>
        </p:nvPicPr>
        <p:blipFill>
          <a:blip r:embed="rId2"/>
          <a:srcRect l="3478" t="50000" r="5082"/>
          <a:stretch>
            <a:fillRect/>
          </a:stretch>
        </p:blipFill>
        <p:spPr>
          <a:xfrm>
            <a:off x="1500166" y="1928802"/>
            <a:ext cx="6703187" cy="3853482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12.1.4 Problème de dérivation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5214942" y="5357826"/>
            <a:ext cx="35719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12.1.5 Problème de longueur</a:t>
            </a:r>
            <a:endParaRPr lang="fr-BE" sz="3200" dirty="0"/>
          </a:p>
        </p:txBody>
      </p:sp>
      <p:sp>
        <p:nvSpPr>
          <p:cNvPr id="3" name="Rectangle 2"/>
          <p:cNvSpPr/>
          <p:nvPr/>
        </p:nvSpPr>
        <p:spPr>
          <a:xfrm>
            <a:off x="2357422" y="0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12.1 Les surprises de la convergence simple</a:t>
            </a:r>
            <a:endParaRPr lang="fr-BE" dirty="0"/>
          </a:p>
        </p:txBody>
      </p:sp>
      <p:pic>
        <p:nvPicPr>
          <p:cNvPr id="4" name="Image 3" descr="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87" y="1367028"/>
            <a:ext cx="6233653" cy="549097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DF0C-E044-447E-A786-422C66211E06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1003</Words>
  <Application>Microsoft Office PowerPoint</Application>
  <PresentationFormat>Affichage à l'écran (4:3)</PresentationFormat>
  <Paragraphs>195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Chapitre 12 : Suites et séries de fonctions</vt:lpstr>
      <vt:lpstr>Chapitre 12 : Suites et séries de fonctions</vt:lpstr>
      <vt:lpstr>12.1.1 Introduction</vt:lpstr>
      <vt:lpstr>12.1.2 Problème de continuité</vt:lpstr>
      <vt:lpstr>Diapositive 5</vt:lpstr>
      <vt:lpstr>12.1.3 Problème d’intégration</vt:lpstr>
      <vt:lpstr>12.1.4 Problème de dérivation</vt:lpstr>
      <vt:lpstr>Diapositive 8</vt:lpstr>
      <vt:lpstr>12.1.5 Problème de longueur</vt:lpstr>
      <vt:lpstr>Chapitre 12 : Suites et séries de fonctions</vt:lpstr>
      <vt:lpstr>12.2.1 Convergence simple de suites de fonctions</vt:lpstr>
      <vt:lpstr>12.2.2 Convergence uniforme de suites de fonctions</vt:lpstr>
      <vt:lpstr>Diapositive 13</vt:lpstr>
      <vt:lpstr>12.2.3 La norme suprénum ∥ ∥∞</vt:lpstr>
      <vt:lpstr>Diapositive 15</vt:lpstr>
      <vt:lpstr>12.2.4 Critères de Cauchy pour les suites de fonctions</vt:lpstr>
      <vt:lpstr>12.2.5 Convergences de séries de fonctions</vt:lpstr>
      <vt:lpstr>Diapositive 18</vt:lpstr>
      <vt:lpstr>12.2.7 Lien entre C.U. et C.N.</vt:lpstr>
      <vt:lpstr>Chapitre 12 : Suites et séries de fonctions</vt:lpstr>
      <vt:lpstr>12.3.1 Critère de Weierstrass</vt:lpstr>
      <vt:lpstr>12.3.3 Critère d’Abel</vt:lpstr>
      <vt:lpstr>Introduction à 12.4, 12.5 et 12.6</vt:lpstr>
      <vt:lpstr>Chapitre 12 : Suites et séries de fonctions</vt:lpstr>
      <vt:lpstr>Diapositive 25</vt:lpstr>
      <vt:lpstr>12.4.1 Fonction limite continue</vt:lpstr>
      <vt:lpstr>12.4.2 La C.U. sur tout compact suffit !</vt:lpstr>
      <vt:lpstr>Chapitre 12 : Suites et séries de fonctions</vt:lpstr>
      <vt:lpstr>Diapositive 29</vt:lpstr>
      <vt:lpstr>Diapositive 30</vt:lpstr>
      <vt:lpstr>Chapitre 12 : Suites et séries de fonctions</vt:lpstr>
      <vt:lpstr>Diapositive 32</vt:lpstr>
      <vt:lpstr>12.6.4 Hypothèse équivalente 12.6.5 Généralisation à la C.U.C.</vt:lpstr>
      <vt:lpstr>12.6.6 Limite des dérivées d’ordre supérieur</vt:lpstr>
      <vt:lpstr>Diapositive 35</vt:lpstr>
      <vt:lpstr>Chapitre 12 : Suites et séries de fonctions</vt:lpstr>
      <vt:lpstr>Diapositive 37</vt:lpstr>
      <vt:lpstr>12.7.1 Continuité </vt:lpstr>
      <vt:lpstr>Chapitre 12 : Suites et séries de fonctions</vt:lpstr>
      <vt:lpstr>12.8.1 Rayon de convergence</vt:lpstr>
      <vt:lpstr>12.8.2 Rayon de convergence de la série dérivée</vt:lpstr>
      <vt:lpstr>Diapositive 42</vt:lpstr>
      <vt:lpstr>Diapositive 43</vt:lpstr>
      <vt:lpstr>12.8.3 CUC des séries entières 12.8.4 Régularité des sommes de séries entières</vt:lpstr>
      <vt:lpstr>Diapositive 45</vt:lpstr>
      <vt:lpstr>Diapositive 46</vt:lpstr>
      <vt:lpstr>12.8.5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12 : Suites et séries de fonctions</dc:title>
  <dc:creator>Vanden Cruyce P</dc:creator>
  <cp:lastModifiedBy>Vanden Cruyce P</cp:lastModifiedBy>
  <cp:revision>24</cp:revision>
  <dcterms:created xsi:type="dcterms:W3CDTF">2011-08-18T08:33:06Z</dcterms:created>
  <dcterms:modified xsi:type="dcterms:W3CDTF">2011-08-19T13:27:27Z</dcterms:modified>
</cp:coreProperties>
</file>