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7" r:id="rId2"/>
    <p:sldId id="265" r:id="rId3"/>
    <p:sldId id="267" r:id="rId4"/>
    <p:sldId id="268" r:id="rId5"/>
    <p:sldId id="357" r:id="rId6"/>
    <p:sldId id="270" r:id="rId7"/>
    <p:sldId id="271" r:id="rId8"/>
    <p:sldId id="277" r:id="rId9"/>
    <p:sldId id="326" r:id="rId10"/>
    <p:sldId id="278" r:id="rId11"/>
    <p:sldId id="358" r:id="rId12"/>
    <p:sldId id="279" r:id="rId13"/>
    <p:sldId id="288" r:id="rId14"/>
    <p:sldId id="264" r:id="rId15"/>
    <p:sldId id="272" r:id="rId16"/>
    <p:sldId id="274" r:id="rId17"/>
    <p:sldId id="273" r:id="rId18"/>
    <p:sldId id="275" r:id="rId19"/>
    <p:sldId id="385" r:id="rId20"/>
    <p:sldId id="263" r:id="rId21"/>
    <p:sldId id="281" r:id="rId22"/>
    <p:sldId id="359" r:id="rId23"/>
    <p:sldId id="361" r:id="rId24"/>
    <p:sldId id="322" r:id="rId25"/>
    <p:sldId id="282" r:id="rId26"/>
    <p:sldId id="362" r:id="rId27"/>
    <p:sldId id="370" r:id="rId28"/>
    <p:sldId id="371" r:id="rId29"/>
    <p:sldId id="365" r:id="rId30"/>
    <p:sldId id="364" r:id="rId31"/>
    <p:sldId id="330" r:id="rId32"/>
    <p:sldId id="331" r:id="rId33"/>
    <p:sldId id="366" r:id="rId34"/>
    <p:sldId id="367" r:id="rId35"/>
    <p:sldId id="368" r:id="rId36"/>
    <p:sldId id="388" r:id="rId37"/>
    <p:sldId id="324" r:id="rId38"/>
    <p:sldId id="259" r:id="rId39"/>
    <p:sldId id="372" r:id="rId40"/>
    <p:sldId id="373" r:id="rId41"/>
    <p:sldId id="374" r:id="rId42"/>
    <p:sldId id="375" r:id="rId43"/>
    <p:sldId id="376" r:id="rId44"/>
    <p:sldId id="377" r:id="rId45"/>
    <p:sldId id="378" r:id="rId46"/>
    <p:sldId id="379" r:id="rId47"/>
    <p:sldId id="380" r:id="rId48"/>
    <p:sldId id="381" r:id="rId49"/>
    <p:sldId id="382" r:id="rId50"/>
    <p:sldId id="383" r:id="rId51"/>
    <p:sldId id="304" r:id="rId52"/>
    <p:sldId id="335" r:id="rId53"/>
    <p:sldId id="305" r:id="rId54"/>
    <p:sldId id="386" r:id="rId55"/>
    <p:sldId id="387" r:id="rId56"/>
    <p:sldId id="307" r:id="rId57"/>
    <p:sldId id="294" r:id="rId58"/>
    <p:sldId id="309" r:id="rId59"/>
    <p:sldId id="310" r:id="rId60"/>
    <p:sldId id="337" r:id="rId61"/>
    <p:sldId id="266" r:id="rId62"/>
    <p:sldId id="311" r:id="rId63"/>
    <p:sldId id="313" r:id="rId64"/>
    <p:sldId id="314" r:id="rId65"/>
    <p:sldId id="338" r:id="rId66"/>
    <p:sldId id="312" r:id="rId67"/>
    <p:sldId id="316" r:id="rId68"/>
    <p:sldId id="317" r:id="rId69"/>
    <p:sldId id="258" r:id="rId70"/>
    <p:sldId id="318" r:id="rId71"/>
    <p:sldId id="339" r:id="rId72"/>
    <p:sldId id="340" r:id="rId73"/>
    <p:sldId id="319" r:id="rId7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3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175" autoAdjust="0"/>
    <p:restoredTop sz="94660"/>
  </p:normalViewPr>
  <p:slideViewPr>
    <p:cSldViewPr>
      <p:cViewPr>
        <p:scale>
          <a:sx n="70" d="100"/>
          <a:sy n="70" d="100"/>
        </p:scale>
        <p:origin x="-672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92656-08FF-4A03-AEFB-67C2563DDC21}" type="datetimeFigureOut">
              <a:rPr lang="fr-FR" smtClean="0"/>
              <a:pPr/>
              <a:t>17/09/2011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52A8C-A184-450F-9EE8-2E2DF5AA8848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E53A-9DBC-4A30-98C4-F566E21B33C8}" type="datetime1">
              <a:rPr lang="fr-FR" smtClean="0"/>
              <a:pPr/>
              <a:t>17/09/2011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C2916-6F26-409B-821A-D66359E54107}" type="datetime1">
              <a:rPr lang="fr-FR" smtClean="0"/>
              <a:pPr/>
              <a:t>17/09/2011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890F-488F-4B44-BE4F-A1E13D700FF5}" type="datetime1">
              <a:rPr lang="fr-FR" smtClean="0"/>
              <a:pPr/>
              <a:t>17/09/2011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169C1-908D-400B-9657-1397534DF7A7}" type="datetime1">
              <a:rPr lang="fr-FR" smtClean="0"/>
              <a:pPr/>
              <a:t>17/09/2011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A1D2-F309-41F0-BC32-F48BE866867E}" type="datetime1">
              <a:rPr lang="fr-FR" smtClean="0"/>
              <a:pPr/>
              <a:t>17/09/2011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347B1-B895-445E-97A9-3C21FF2C2B10}" type="datetime1">
              <a:rPr lang="fr-FR" smtClean="0"/>
              <a:pPr/>
              <a:t>17/09/2011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EA33-170A-447C-8148-39DF6AC0D339}" type="datetime1">
              <a:rPr lang="fr-FR" smtClean="0"/>
              <a:pPr/>
              <a:t>17/09/2011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09ADD-CEF3-4BDC-8E3F-6DD8C2AE3CC7}" type="datetime1">
              <a:rPr lang="fr-FR" smtClean="0"/>
              <a:pPr/>
              <a:t>17/09/2011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7638-0F9F-4251-BF0B-82C81C9BEB8C}" type="datetime1">
              <a:rPr lang="fr-FR" smtClean="0"/>
              <a:pPr/>
              <a:t>17/09/2011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20105-D992-49E4-888C-29006EF71726}" type="datetime1">
              <a:rPr lang="fr-FR" smtClean="0"/>
              <a:pPr/>
              <a:t>17/09/2011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99D46-A4F7-4607-B4A5-67931F485AE8}" type="datetime1">
              <a:rPr lang="fr-FR" smtClean="0"/>
              <a:pPr/>
              <a:t>17/09/2011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D3B19-9A8B-426A-A76F-0C9E8C2A1671}" type="datetime1">
              <a:rPr lang="fr-FR" smtClean="0"/>
              <a:pPr/>
              <a:t>17/09/2011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D2BF2-1696-44CE-A41B-62F476B4D52E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400" b="1" dirty="0" smtClean="0"/>
              <a:t>Chapitre 15 : Equations et systèmes différentiels linéaires</a:t>
            </a:r>
            <a:endParaRPr lang="fr-BE" sz="2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Introduction</a:t>
            </a:r>
            <a:endParaRPr lang="fr-BE" dirty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Solution générale d’un SDL</a:t>
            </a:r>
            <a:endParaRPr lang="fr-BE" b="1" dirty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SLD à coefficients constants</a:t>
            </a:r>
            <a:endParaRPr lang="fr-BE" b="1" dirty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Exponentielles de matrices</a:t>
            </a:r>
            <a:endParaRPr lang="fr-BE" b="1" dirty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Résolution d’un SDL à coefficients constants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SDL à coefficients variables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Equations différentielles linéaires d’ordre </a:t>
            </a:r>
            <a:r>
              <a:rPr lang="fr-BE" i="1" dirty="0" smtClean="0"/>
              <a:t>p</a:t>
            </a:r>
            <a:endParaRPr lang="fr-BE" b="1" i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EDL à coefficients constants</a:t>
            </a:r>
            <a:endParaRPr lang="fr-BE" b="1" dirty="0" smtClean="0"/>
          </a:p>
          <a:p>
            <a:pPr marL="514350" indent="-514350">
              <a:buFont typeface="+mj-lt"/>
              <a:buAutoNum type="arabicPeriod"/>
            </a:pPr>
            <a:r>
              <a:rPr lang="fr-BE" dirty="0" smtClean="0"/>
              <a:t>EDL équidimensionnelle d’Euler</a:t>
            </a:r>
            <a:endParaRPr lang="fr-BE" b="1" dirty="0" smtClean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4B6C-0E28-4270-91A7-5F9F1C0588EE}" type="slidenum">
              <a:rPr lang="fr-BE" smtClean="0"/>
              <a:pPr/>
              <a:t>1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3200" dirty="0" smtClean="0"/>
              <a:t>15.1.9 Systèmes autonomes et leurs orbites</a:t>
            </a:r>
            <a:endParaRPr lang="fr-BE" sz="3200" dirty="0"/>
          </a:p>
        </p:txBody>
      </p:sp>
      <p:sp>
        <p:nvSpPr>
          <p:cNvPr id="3" name="Rectangle 2"/>
          <p:cNvSpPr/>
          <p:nvPr/>
        </p:nvSpPr>
        <p:spPr>
          <a:xfrm>
            <a:off x="3214678" y="0"/>
            <a:ext cx="1813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/>
            <a:r>
              <a:rPr lang="fr-BE" dirty="0" smtClean="0"/>
              <a:t>15.1 Introduction</a:t>
            </a:r>
            <a:endParaRPr lang="fr-BE" dirty="0"/>
          </a:p>
        </p:txBody>
      </p:sp>
      <p:pic>
        <p:nvPicPr>
          <p:cNvPr id="4" name="Image 3" descr="chapitre 15_007.jpg"/>
          <p:cNvPicPr>
            <a:picLocks noChangeAspect="1"/>
          </p:cNvPicPr>
          <p:nvPr/>
        </p:nvPicPr>
        <p:blipFill>
          <a:blip r:embed="rId2"/>
          <a:srcRect l="12815" r="14565" b="78964"/>
          <a:stretch>
            <a:fillRect/>
          </a:stretch>
        </p:blipFill>
        <p:spPr>
          <a:xfrm>
            <a:off x="4981557" y="714356"/>
            <a:ext cx="4162443" cy="1500198"/>
          </a:xfrm>
          <a:prstGeom prst="rect">
            <a:avLst/>
          </a:prstGeom>
        </p:spPr>
      </p:pic>
      <p:pic>
        <p:nvPicPr>
          <p:cNvPr id="5" name="Image 4" descr="chapitre 15_007.jpg"/>
          <p:cNvPicPr>
            <a:picLocks noChangeAspect="1"/>
          </p:cNvPicPr>
          <p:nvPr/>
        </p:nvPicPr>
        <p:blipFill>
          <a:blip r:embed="rId2"/>
          <a:srcRect t="21390"/>
          <a:stretch>
            <a:fillRect/>
          </a:stretch>
        </p:blipFill>
        <p:spPr>
          <a:xfrm>
            <a:off x="0" y="1407935"/>
            <a:ext cx="5572132" cy="54500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571876"/>
            <a:ext cx="5643570" cy="1500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>
            <a:off x="428596" y="5000636"/>
            <a:ext cx="5143536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Rectangle 7"/>
          <p:cNvSpPr/>
          <p:nvPr/>
        </p:nvSpPr>
        <p:spPr>
          <a:xfrm>
            <a:off x="0" y="5929330"/>
            <a:ext cx="5857884" cy="928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10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Autofit/>
          </a:bodyPr>
          <a:lstStyle/>
          <a:p>
            <a:r>
              <a:rPr lang="fr-BE" sz="3200" dirty="0" smtClean="0"/>
              <a:t/>
            </a:r>
            <a:br>
              <a:rPr lang="fr-BE" sz="3200" dirty="0" smtClean="0"/>
            </a:br>
            <a:r>
              <a:rPr lang="fr-BE" sz="3200" dirty="0" smtClean="0"/>
              <a:t>15.1.10 Champ de pentes, champ de vecteurs</a:t>
            </a:r>
            <a:br>
              <a:rPr lang="fr-BE" sz="3200" dirty="0" smtClean="0"/>
            </a:br>
            <a:endParaRPr lang="fr-BE" sz="3200" dirty="0"/>
          </a:p>
        </p:txBody>
      </p:sp>
      <p:sp>
        <p:nvSpPr>
          <p:cNvPr id="3" name="Rectangle 2"/>
          <p:cNvSpPr/>
          <p:nvPr/>
        </p:nvSpPr>
        <p:spPr>
          <a:xfrm>
            <a:off x="3214678" y="0"/>
            <a:ext cx="1813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/>
            <a:r>
              <a:rPr lang="fr-BE" dirty="0" smtClean="0"/>
              <a:t>15.1 Introduction</a:t>
            </a:r>
            <a:endParaRPr lang="fr-BE" dirty="0"/>
          </a:p>
        </p:txBody>
      </p:sp>
      <p:pic>
        <p:nvPicPr>
          <p:cNvPr id="4" name="Image 3" descr="chapitre 15_005.jpg"/>
          <p:cNvPicPr>
            <a:picLocks noChangeAspect="1"/>
          </p:cNvPicPr>
          <p:nvPr/>
        </p:nvPicPr>
        <p:blipFill>
          <a:blip r:embed="rId2"/>
          <a:srcRect t="12589" b="32043"/>
          <a:stretch>
            <a:fillRect/>
          </a:stretch>
        </p:blipFill>
        <p:spPr>
          <a:xfrm>
            <a:off x="0" y="1785926"/>
            <a:ext cx="5214942" cy="336755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42910" y="1000108"/>
            <a:ext cx="464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u="sng" dirty="0" smtClean="0"/>
              <a:t>Mouvement dans un plan oy</a:t>
            </a:r>
            <a:r>
              <a:rPr lang="fr-BE" sz="2000" u="sng" baseline="-25000" dirty="0" smtClean="0"/>
              <a:t>1</a:t>
            </a:r>
            <a:r>
              <a:rPr lang="fr-BE" sz="2000" u="sng" dirty="0" smtClean="0"/>
              <a:t>y</a:t>
            </a:r>
            <a:r>
              <a:rPr lang="fr-BE" sz="2000" u="sng" baseline="-25000" dirty="0" smtClean="0"/>
              <a:t>2</a:t>
            </a:r>
            <a:r>
              <a:rPr lang="fr-BE" sz="2000" u="sng" dirty="0" smtClean="0"/>
              <a:t> régi par SD</a:t>
            </a:r>
            <a:endParaRPr lang="fr-BE" sz="2000" u="sng" dirty="0"/>
          </a:p>
        </p:txBody>
      </p:sp>
      <p:sp>
        <p:nvSpPr>
          <p:cNvPr id="6" name="Rectangle 5"/>
          <p:cNvSpPr/>
          <p:nvPr/>
        </p:nvSpPr>
        <p:spPr>
          <a:xfrm>
            <a:off x="1643042" y="3643314"/>
            <a:ext cx="3643338" cy="1714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7" name="Image 6" descr="chapitre 15_005.jpg"/>
          <p:cNvPicPr>
            <a:picLocks noChangeAspect="1"/>
          </p:cNvPicPr>
          <p:nvPr/>
        </p:nvPicPr>
        <p:blipFill>
          <a:blip r:embed="rId2"/>
          <a:srcRect l="31314" t="44278" b="24823"/>
          <a:stretch>
            <a:fillRect/>
          </a:stretch>
        </p:blipFill>
        <p:spPr>
          <a:xfrm>
            <a:off x="5059249" y="2000240"/>
            <a:ext cx="4084751" cy="2143140"/>
          </a:xfrm>
          <a:prstGeom prst="rect">
            <a:avLst/>
          </a:prstGeom>
        </p:spPr>
      </p:pic>
      <p:pic>
        <p:nvPicPr>
          <p:cNvPr id="8" name="Image 7" descr="chapitre 15_005.jpg"/>
          <p:cNvPicPr>
            <a:picLocks noChangeAspect="1"/>
          </p:cNvPicPr>
          <p:nvPr/>
        </p:nvPicPr>
        <p:blipFill>
          <a:blip r:embed="rId2"/>
          <a:srcRect l="5954" t="74033" b="3079"/>
          <a:stretch>
            <a:fillRect/>
          </a:stretch>
        </p:blipFill>
        <p:spPr>
          <a:xfrm>
            <a:off x="1357289" y="4786322"/>
            <a:ext cx="7298635" cy="2071678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11</a:t>
            </a:fld>
            <a:endParaRPr lang="fr-BE" dirty="0"/>
          </a:p>
        </p:txBody>
      </p:sp>
      <p:sp>
        <p:nvSpPr>
          <p:cNvPr id="10" name="Rectangle 9"/>
          <p:cNvSpPr/>
          <p:nvPr/>
        </p:nvSpPr>
        <p:spPr>
          <a:xfrm>
            <a:off x="0" y="1643050"/>
            <a:ext cx="2285984" cy="3429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1" name="Rectangle 10"/>
          <p:cNvSpPr/>
          <p:nvPr/>
        </p:nvSpPr>
        <p:spPr>
          <a:xfrm>
            <a:off x="2285984" y="1643050"/>
            <a:ext cx="2786082" cy="2071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2" name="Rectangle 11"/>
          <p:cNvSpPr/>
          <p:nvPr/>
        </p:nvSpPr>
        <p:spPr>
          <a:xfrm>
            <a:off x="1643042" y="4929198"/>
            <a:ext cx="6929486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3" name="Rectangle 12"/>
          <p:cNvSpPr/>
          <p:nvPr/>
        </p:nvSpPr>
        <p:spPr>
          <a:xfrm>
            <a:off x="1643042" y="5643578"/>
            <a:ext cx="7286676" cy="1214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apitre 15_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857232"/>
            <a:ext cx="7001922" cy="5155712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15.1.9 Systèmes autonomes et leurs orbites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12</a:t>
            </a:fld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5429256" y="2285992"/>
            <a:ext cx="2143140" cy="228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1285852" y="4500570"/>
            <a:ext cx="5786478" cy="142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57158" y="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15.1.10 Champ de pentes, champ de vecteurs</a:t>
            </a:r>
            <a:b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fr-B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chapitre 15_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47" y="335280"/>
            <a:ext cx="6580557" cy="6522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71604" y="357166"/>
            <a:ext cx="1000132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13</a:t>
            </a:fld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6072198" y="2928934"/>
            <a:ext cx="2357454" cy="2857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>
            <a:off x="1142976" y="4143380"/>
            <a:ext cx="4714908" cy="271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Rectangle 7"/>
          <p:cNvSpPr/>
          <p:nvPr/>
        </p:nvSpPr>
        <p:spPr>
          <a:xfrm>
            <a:off x="5857884" y="6143644"/>
            <a:ext cx="1428760" cy="714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400" b="1" dirty="0" smtClean="0"/>
              <a:t>Chapitre 15 : Equations et systèmes différentiels linéaires</a:t>
            </a:r>
            <a:endParaRPr lang="fr-BE" sz="2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Introduction</a:t>
            </a:r>
            <a:endParaRPr lang="fr-BE" dirty="0"/>
          </a:p>
          <a:p>
            <a:pPr marL="514350" lvl="0" indent="-514350">
              <a:buFont typeface="+mj-lt"/>
              <a:buAutoNum type="arabicPeriod"/>
            </a:pPr>
            <a:r>
              <a:rPr lang="fr-BE" sz="3500" b="1" dirty="0" smtClean="0">
                <a:solidFill>
                  <a:schemeClr val="tx2">
                    <a:lumMod val="75000"/>
                  </a:schemeClr>
                </a:solidFill>
              </a:rPr>
              <a:t>Solution générale d’un SDL</a:t>
            </a:r>
            <a:endParaRPr lang="fr-BE" sz="3500" b="1" dirty="0">
              <a:solidFill>
                <a:schemeClr val="tx2">
                  <a:lumMod val="75000"/>
                </a:schemeClr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SDL à coefficients constants</a:t>
            </a:r>
            <a:endParaRPr lang="fr-BE" b="1" dirty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Exponentielles de matrices</a:t>
            </a:r>
            <a:endParaRPr lang="fr-BE" b="1" dirty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Résolution d’un SDL à coefficients constants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SDL à coefficients variables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Equations différentielles linéaires d’ordre </a:t>
            </a:r>
            <a:r>
              <a:rPr lang="fr-BE" i="1" dirty="0" smtClean="0"/>
              <a:t>p</a:t>
            </a:r>
            <a:endParaRPr lang="fr-BE" b="1" i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EDL à coefficients constants</a:t>
            </a:r>
            <a:endParaRPr lang="fr-BE" b="1" dirty="0" smtClean="0"/>
          </a:p>
          <a:p>
            <a:pPr marL="514350" indent="-514350">
              <a:buFont typeface="+mj-lt"/>
              <a:buAutoNum type="arabicPeriod"/>
            </a:pPr>
            <a:r>
              <a:rPr lang="fr-BE" dirty="0" smtClean="0"/>
              <a:t>EDL équidimensionnelle d’Euler</a:t>
            </a:r>
            <a:endParaRPr lang="fr-BE" b="1" dirty="0" smtClean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4B6C-0E28-4270-91A7-5F9F1C0588EE}" type="slidenum">
              <a:rPr lang="fr-BE" smtClean="0"/>
              <a:pPr/>
              <a:t>14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15.2.1 L’espace vectoriel des solutions d’un SDLH</a:t>
            </a:r>
            <a:endParaRPr lang="fr-BE" sz="2800" dirty="0"/>
          </a:p>
        </p:txBody>
      </p:sp>
      <p:sp>
        <p:nvSpPr>
          <p:cNvPr id="3" name="Rectangle 2"/>
          <p:cNvSpPr/>
          <p:nvPr/>
        </p:nvSpPr>
        <p:spPr>
          <a:xfrm>
            <a:off x="2285984" y="0"/>
            <a:ext cx="5143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fr-BE" dirty="0" smtClean="0"/>
              <a:t>15.2 Solution générale d’un SDL</a:t>
            </a:r>
            <a:endParaRPr lang="fr-BE" dirty="0"/>
          </a:p>
        </p:txBody>
      </p:sp>
      <p:pic>
        <p:nvPicPr>
          <p:cNvPr id="4" name="Image 3" descr="chapitre 15_002.jpg"/>
          <p:cNvPicPr>
            <a:picLocks noChangeAspect="1"/>
          </p:cNvPicPr>
          <p:nvPr/>
        </p:nvPicPr>
        <p:blipFill>
          <a:blip r:embed="rId2"/>
          <a:srcRect l="39748" t="1008" r="11358" b="90981"/>
          <a:stretch>
            <a:fillRect/>
          </a:stretch>
        </p:blipFill>
        <p:spPr>
          <a:xfrm>
            <a:off x="6500826" y="857232"/>
            <a:ext cx="2357454" cy="532328"/>
          </a:xfrm>
          <a:prstGeom prst="rect">
            <a:avLst/>
          </a:prstGeom>
        </p:spPr>
      </p:pic>
      <p:pic>
        <p:nvPicPr>
          <p:cNvPr id="5" name="Image 4" descr="chapitre 15_002.jpg"/>
          <p:cNvPicPr>
            <a:picLocks noChangeAspect="1"/>
          </p:cNvPicPr>
          <p:nvPr/>
        </p:nvPicPr>
        <p:blipFill>
          <a:blip r:embed="rId2"/>
          <a:srcRect t="8801"/>
          <a:stretch>
            <a:fillRect/>
          </a:stretch>
        </p:blipFill>
        <p:spPr>
          <a:xfrm>
            <a:off x="1357290" y="785794"/>
            <a:ext cx="4831091" cy="60722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807" y="2500306"/>
            <a:ext cx="5429288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>
            <a:off x="1500166" y="6286520"/>
            <a:ext cx="4929222" cy="571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15</a:t>
            </a:fld>
            <a:endParaRPr lang="fr-BE" dirty="0"/>
          </a:p>
        </p:txBody>
      </p:sp>
      <p:sp>
        <p:nvSpPr>
          <p:cNvPr id="9" name="Rectangle 8"/>
          <p:cNvSpPr/>
          <p:nvPr/>
        </p:nvSpPr>
        <p:spPr>
          <a:xfrm>
            <a:off x="1714480" y="1500174"/>
            <a:ext cx="4572032" cy="1000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0" name="Rectangle 9"/>
          <p:cNvSpPr/>
          <p:nvPr/>
        </p:nvSpPr>
        <p:spPr>
          <a:xfrm>
            <a:off x="1785918" y="3214686"/>
            <a:ext cx="4357718" cy="1000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1" name="Rectangle 10"/>
          <p:cNvSpPr/>
          <p:nvPr/>
        </p:nvSpPr>
        <p:spPr>
          <a:xfrm>
            <a:off x="1500166" y="4214818"/>
            <a:ext cx="4857784" cy="2071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15.2.1 L’espace vectoriel des solutions d’un SDLH</a:t>
            </a:r>
          </a:p>
        </p:txBody>
      </p:sp>
      <p:pic>
        <p:nvPicPr>
          <p:cNvPr id="3" name="Image 2" descr="chapitre 15_003.jpg"/>
          <p:cNvPicPr>
            <a:picLocks noChangeAspect="1"/>
          </p:cNvPicPr>
          <p:nvPr/>
        </p:nvPicPr>
        <p:blipFill>
          <a:blip r:embed="rId2"/>
          <a:srcRect t="753" r="1042"/>
          <a:stretch>
            <a:fillRect/>
          </a:stretch>
        </p:blipFill>
        <p:spPr>
          <a:xfrm>
            <a:off x="2143108" y="357166"/>
            <a:ext cx="4500594" cy="6500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4546" y="2357430"/>
            <a:ext cx="5286412" cy="1928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16</a:t>
            </a:fld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2928926" y="4214818"/>
            <a:ext cx="3857652" cy="2643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3200" dirty="0" smtClean="0"/>
              <a:t>15.2.2 L’espace affin des solutions d’un </a:t>
            </a:r>
            <a:r>
              <a:rPr lang="fr-BE" sz="3200" dirty="0" err="1" smtClean="0"/>
              <a:t>SDLnH</a:t>
            </a:r>
            <a:endParaRPr lang="fr-BE" sz="3200" dirty="0"/>
          </a:p>
        </p:txBody>
      </p:sp>
      <p:sp>
        <p:nvSpPr>
          <p:cNvPr id="3" name="Rectangle 2"/>
          <p:cNvSpPr/>
          <p:nvPr/>
        </p:nvSpPr>
        <p:spPr>
          <a:xfrm>
            <a:off x="2285984" y="0"/>
            <a:ext cx="5143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fr-BE" dirty="0" smtClean="0"/>
              <a:t>15.2 Solution générale d’un SDL</a:t>
            </a:r>
            <a:endParaRPr lang="fr-BE" dirty="0"/>
          </a:p>
        </p:txBody>
      </p:sp>
      <p:pic>
        <p:nvPicPr>
          <p:cNvPr id="4" name="Image 3" descr="chapitre 15_004.jpg"/>
          <p:cNvPicPr>
            <a:picLocks noChangeAspect="1"/>
          </p:cNvPicPr>
          <p:nvPr/>
        </p:nvPicPr>
        <p:blipFill>
          <a:blip r:embed="rId2"/>
          <a:srcRect l="2797" t="11880" b="2288"/>
          <a:stretch>
            <a:fillRect/>
          </a:stretch>
        </p:blipFill>
        <p:spPr>
          <a:xfrm>
            <a:off x="1857356" y="1308127"/>
            <a:ext cx="5143536" cy="554987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85984" y="785794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 smtClean="0"/>
              <a:t>SGSnH</a:t>
            </a:r>
            <a:r>
              <a:rPr lang="fr-BE" sz="2400" dirty="0" smtClean="0"/>
              <a:t>=SGSH+ une </a:t>
            </a:r>
            <a:r>
              <a:rPr lang="fr-BE" sz="2400" dirty="0" err="1" smtClean="0"/>
              <a:t>SPSnH</a:t>
            </a:r>
            <a:endParaRPr lang="fr-BE" sz="2400" dirty="0"/>
          </a:p>
        </p:txBody>
      </p:sp>
      <p:sp>
        <p:nvSpPr>
          <p:cNvPr id="6" name="Rectangle 5"/>
          <p:cNvSpPr/>
          <p:nvPr/>
        </p:nvSpPr>
        <p:spPr>
          <a:xfrm>
            <a:off x="2357422" y="857232"/>
            <a:ext cx="3357586" cy="4286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1643042" y="3214686"/>
            <a:ext cx="5286412" cy="3643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17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3200" dirty="0" smtClean="0"/>
              <a:t>15.2.3 Système fondamental</a:t>
            </a:r>
            <a:endParaRPr lang="fr-BE" sz="3200" dirty="0"/>
          </a:p>
        </p:txBody>
      </p:sp>
      <p:sp>
        <p:nvSpPr>
          <p:cNvPr id="3" name="Rectangle 2"/>
          <p:cNvSpPr/>
          <p:nvPr/>
        </p:nvSpPr>
        <p:spPr>
          <a:xfrm>
            <a:off x="2285984" y="0"/>
            <a:ext cx="5143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fr-BE" dirty="0" smtClean="0"/>
              <a:t>15.2 Solution générale d’un SDL</a:t>
            </a:r>
            <a:endParaRPr lang="fr-BE" dirty="0"/>
          </a:p>
        </p:txBody>
      </p:sp>
      <p:pic>
        <p:nvPicPr>
          <p:cNvPr id="4" name="Image 3" descr="chapitre 15_010.jpg"/>
          <p:cNvPicPr>
            <a:picLocks noChangeAspect="1"/>
          </p:cNvPicPr>
          <p:nvPr/>
        </p:nvPicPr>
        <p:blipFill>
          <a:blip r:embed="rId2"/>
          <a:srcRect l="21610" t="1934" r="21610" b="75178"/>
          <a:stretch>
            <a:fillRect/>
          </a:stretch>
        </p:blipFill>
        <p:spPr>
          <a:xfrm>
            <a:off x="285720" y="857232"/>
            <a:ext cx="3086122" cy="1714512"/>
          </a:xfrm>
          <a:prstGeom prst="rect">
            <a:avLst/>
          </a:prstGeom>
        </p:spPr>
      </p:pic>
      <p:pic>
        <p:nvPicPr>
          <p:cNvPr id="5" name="Image 4" descr="chapitre 15_010.jpg"/>
          <p:cNvPicPr>
            <a:picLocks noChangeAspect="1"/>
          </p:cNvPicPr>
          <p:nvPr/>
        </p:nvPicPr>
        <p:blipFill>
          <a:blip r:embed="rId2"/>
          <a:srcRect t="27112" b="1934"/>
          <a:stretch>
            <a:fillRect/>
          </a:stretch>
        </p:blipFill>
        <p:spPr>
          <a:xfrm>
            <a:off x="3372784" y="1214422"/>
            <a:ext cx="5771216" cy="5643578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18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3857620" y="2214554"/>
            <a:ext cx="5286380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3786182" y="2928934"/>
            <a:ext cx="2857520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3786182" y="3929066"/>
            <a:ext cx="2786082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3643306" y="4786322"/>
            <a:ext cx="5500694" cy="1000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3929058" y="5786454"/>
            <a:ext cx="5214942" cy="1071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15.7.2 Système fondamental et </a:t>
            </a:r>
            <a:r>
              <a:rPr kumimoji="0" lang="fr-B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wronskien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chapitre 15_0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460247"/>
            <a:ext cx="6764490" cy="64341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15206" y="428604"/>
            <a:ext cx="571504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1285852" y="4500570"/>
            <a:ext cx="5572164" cy="2357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19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400" b="1" dirty="0" smtClean="0"/>
              <a:t>Chapitre 15 : Equations et systèmes différentiels linéaires</a:t>
            </a:r>
            <a:endParaRPr lang="fr-BE" sz="2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fr-BE" sz="3500" b="1" dirty="0" smtClean="0">
                <a:solidFill>
                  <a:schemeClr val="tx2">
                    <a:lumMod val="75000"/>
                  </a:schemeClr>
                </a:solidFill>
              </a:rPr>
              <a:t>Introduction</a:t>
            </a:r>
            <a:endParaRPr lang="fr-BE" sz="3500" b="1" dirty="0">
              <a:solidFill>
                <a:schemeClr val="tx2">
                  <a:lumMod val="75000"/>
                </a:schemeClr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Solution générale d’un SDL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SLD à coefficients constants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Exponentielles de matrices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Résolution d’un SDL à coefficients constants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SDL à coefficients variables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Equations différentielles linéaires d’ordre </a:t>
            </a:r>
            <a:r>
              <a:rPr lang="fr-BE" i="1" dirty="0" smtClean="0"/>
              <a:t>p</a:t>
            </a:r>
            <a:endParaRPr lang="fr-BE" b="1" i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EDL à coefficients constants</a:t>
            </a:r>
            <a:endParaRPr lang="fr-BE" b="1" dirty="0" smtClean="0"/>
          </a:p>
          <a:p>
            <a:pPr marL="514350" indent="-514350">
              <a:buFont typeface="+mj-lt"/>
              <a:buAutoNum type="arabicPeriod"/>
            </a:pPr>
            <a:r>
              <a:rPr lang="fr-BE" dirty="0" smtClean="0"/>
              <a:t>EDL </a:t>
            </a:r>
            <a:r>
              <a:rPr lang="fr-BE" dirty="0" err="1" smtClean="0"/>
              <a:t>équidimensionnelle</a:t>
            </a:r>
            <a:r>
              <a:rPr lang="fr-BE" dirty="0" smtClean="0"/>
              <a:t> d’Euler</a:t>
            </a:r>
            <a:endParaRPr lang="fr-BE" b="1" dirty="0" smtClean="0"/>
          </a:p>
          <a:p>
            <a:endParaRPr lang="fr-BE" dirty="0" smtClean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4B6C-0E28-4270-91A7-5F9F1C0588EE}" type="slidenum">
              <a:rPr lang="fr-BE" smtClean="0"/>
              <a:pPr/>
              <a:t>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400" b="1" dirty="0" smtClean="0"/>
              <a:t>Chapitre 15 : Equations et systèmes différentiels linéaires</a:t>
            </a:r>
            <a:endParaRPr lang="fr-BE" sz="2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Introduction</a:t>
            </a:r>
            <a:endParaRPr lang="fr-BE" dirty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Solution générale d’un SDL</a:t>
            </a:r>
            <a:endParaRPr lang="fr-BE" b="1" dirty="0"/>
          </a:p>
          <a:p>
            <a:pPr marL="514350" lvl="0" indent="-514350">
              <a:buFont typeface="+mj-lt"/>
              <a:buAutoNum type="arabicPeriod"/>
            </a:pPr>
            <a:r>
              <a:rPr lang="fr-BE" sz="3500" b="1" dirty="0" smtClean="0">
                <a:solidFill>
                  <a:schemeClr val="tx2">
                    <a:lumMod val="75000"/>
                  </a:schemeClr>
                </a:solidFill>
              </a:rPr>
              <a:t>SDL à coefficients constants</a:t>
            </a:r>
            <a:endParaRPr lang="fr-BE" sz="3500" b="1" dirty="0">
              <a:solidFill>
                <a:schemeClr val="tx2">
                  <a:lumMod val="75000"/>
                </a:schemeClr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Exponentielles de matrices</a:t>
            </a:r>
            <a:endParaRPr lang="fr-BE" b="1" dirty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Résolution d’un SDL à coefficients constants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SDL à coefficients variables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Equations différentielles linéaires d’ordre </a:t>
            </a:r>
            <a:r>
              <a:rPr lang="fr-BE" i="1" dirty="0" smtClean="0"/>
              <a:t>p</a:t>
            </a:r>
            <a:endParaRPr lang="fr-BE" b="1" i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EDL à coefficients constants</a:t>
            </a:r>
            <a:endParaRPr lang="fr-BE" b="1" dirty="0" smtClean="0"/>
          </a:p>
          <a:p>
            <a:pPr marL="514350" indent="-514350">
              <a:buFont typeface="+mj-lt"/>
              <a:buAutoNum type="arabicPeriod"/>
            </a:pPr>
            <a:r>
              <a:rPr lang="fr-BE" dirty="0" smtClean="0"/>
              <a:t>EDL équidimensionnelle d’Euler</a:t>
            </a:r>
            <a:endParaRPr lang="fr-BE" b="1" dirty="0" smtClean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4B6C-0E28-4270-91A7-5F9F1C0588EE}" type="slidenum">
              <a:rPr lang="fr-BE" smtClean="0"/>
              <a:pPr/>
              <a:t>20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15.3.1 Solutions exponentielles élémentaires du </a:t>
            </a:r>
            <a:r>
              <a:rPr lang="fr-BE" sz="2800" dirty="0" err="1" smtClean="0"/>
              <a:t>SDLHcc</a:t>
            </a:r>
            <a:endParaRPr lang="fr-BE" sz="2800" dirty="0"/>
          </a:p>
        </p:txBody>
      </p:sp>
      <p:sp>
        <p:nvSpPr>
          <p:cNvPr id="3" name="Rectangle 2"/>
          <p:cNvSpPr/>
          <p:nvPr/>
        </p:nvSpPr>
        <p:spPr>
          <a:xfrm>
            <a:off x="2928926" y="0"/>
            <a:ext cx="323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/>
            <a:r>
              <a:rPr lang="fr-BE" dirty="0" smtClean="0"/>
              <a:t>15.3 SDL à coefficients constants</a:t>
            </a:r>
            <a:endParaRPr lang="fr-BE" dirty="0"/>
          </a:p>
        </p:txBody>
      </p:sp>
      <p:pic>
        <p:nvPicPr>
          <p:cNvPr id="4" name="Image 3" descr="chapitre 15_011.jpg"/>
          <p:cNvPicPr>
            <a:picLocks noChangeAspect="1"/>
          </p:cNvPicPr>
          <p:nvPr/>
        </p:nvPicPr>
        <p:blipFill>
          <a:blip r:embed="rId2"/>
          <a:srcRect t="8801" b="39700"/>
          <a:stretch>
            <a:fillRect/>
          </a:stretch>
        </p:blipFill>
        <p:spPr>
          <a:xfrm>
            <a:off x="1071538" y="1428735"/>
            <a:ext cx="6357982" cy="45126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7290" y="2643182"/>
            <a:ext cx="785818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1643042" y="4857760"/>
            <a:ext cx="4000528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1785918" y="5286388"/>
            <a:ext cx="5786478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21</a:t>
            </a:fld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1285852" y="2285992"/>
            <a:ext cx="2928958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1142976" y="2714620"/>
            <a:ext cx="6286544" cy="2143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5715008" y="4786322"/>
            <a:ext cx="178595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57158" y="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15.1.10 Champ de pentes, champ de vecteurs</a:t>
            </a:r>
            <a:b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fr-B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chapitre 15_017.jpg"/>
          <p:cNvPicPr>
            <a:picLocks noChangeAspect="1"/>
          </p:cNvPicPr>
          <p:nvPr/>
        </p:nvPicPr>
        <p:blipFill>
          <a:blip r:embed="rId2"/>
          <a:srcRect l="6810"/>
          <a:stretch>
            <a:fillRect/>
          </a:stretch>
        </p:blipFill>
        <p:spPr>
          <a:xfrm>
            <a:off x="2428860" y="307848"/>
            <a:ext cx="4624212" cy="624230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22</a:t>
            </a:fld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1928794" y="857232"/>
            <a:ext cx="5286412" cy="3571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4786314" y="4429132"/>
            <a:ext cx="2643206" cy="2071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15.3.6 Exemples 2D lorsque </a:t>
            </a:r>
            <a:r>
              <a:rPr kumimoji="0" lang="fr-BE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fr-BE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est diagonalisable</a:t>
            </a:r>
            <a:endParaRPr kumimoji="0" lang="fr-B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chapitre 15_013.jpg"/>
          <p:cNvPicPr>
            <a:picLocks noChangeAspect="1"/>
          </p:cNvPicPr>
          <p:nvPr/>
        </p:nvPicPr>
        <p:blipFill>
          <a:blip r:embed="rId2"/>
          <a:srcRect b="7782"/>
          <a:stretch>
            <a:fillRect/>
          </a:stretch>
        </p:blipFill>
        <p:spPr>
          <a:xfrm>
            <a:off x="500034" y="637031"/>
            <a:ext cx="7193118" cy="593377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23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15.3.2 Exemple </a:t>
            </a:r>
            <a:endParaRPr lang="fr-BE" sz="2800" dirty="0"/>
          </a:p>
        </p:txBody>
      </p:sp>
      <p:sp>
        <p:nvSpPr>
          <p:cNvPr id="3" name="Rectangle 2"/>
          <p:cNvSpPr/>
          <p:nvPr/>
        </p:nvSpPr>
        <p:spPr>
          <a:xfrm>
            <a:off x="2928926" y="0"/>
            <a:ext cx="323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/>
            <a:r>
              <a:rPr lang="fr-BE" dirty="0" smtClean="0"/>
              <a:t>15.3 SDL à coefficients constants</a:t>
            </a:r>
            <a:endParaRPr lang="fr-BE" dirty="0"/>
          </a:p>
        </p:txBody>
      </p:sp>
      <p:pic>
        <p:nvPicPr>
          <p:cNvPr id="4" name="Image 3" descr="chapitre 15_070.jpg"/>
          <p:cNvPicPr>
            <a:picLocks noChangeAspect="1"/>
          </p:cNvPicPr>
          <p:nvPr/>
        </p:nvPicPr>
        <p:blipFill>
          <a:blip r:embed="rId2"/>
          <a:srcRect l="5849" t="2225" r="2343" b="25894"/>
          <a:stretch>
            <a:fillRect/>
          </a:stretch>
        </p:blipFill>
        <p:spPr>
          <a:xfrm>
            <a:off x="0" y="714356"/>
            <a:ext cx="4786314" cy="41306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2918"/>
            <a:ext cx="428596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 descr="chapitre 15_070.jpg"/>
          <p:cNvPicPr>
            <a:picLocks noChangeAspect="1"/>
          </p:cNvPicPr>
          <p:nvPr/>
        </p:nvPicPr>
        <p:blipFill>
          <a:blip r:embed="rId2"/>
          <a:srcRect l="9634" t="74033" r="5849"/>
          <a:stretch>
            <a:fillRect/>
          </a:stretch>
        </p:blipFill>
        <p:spPr>
          <a:xfrm>
            <a:off x="2285984" y="4786322"/>
            <a:ext cx="6117243" cy="2071678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24</a:t>
            </a:fld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0" y="1714488"/>
            <a:ext cx="8358214" cy="5143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15.3.3  S.G. lorsque </a:t>
            </a:r>
            <a:r>
              <a:rPr lang="fr-BE" sz="2800" i="1" dirty="0" smtClean="0"/>
              <a:t>A</a:t>
            </a:r>
            <a:r>
              <a:rPr lang="fr-BE" sz="2800" dirty="0" smtClean="0"/>
              <a:t> est diagonalisable</a:t>
            </a:r>
            <a:endParaRPr lang="fr-BE" sz="2800" dirty="0"/>
          </a:p>
        </p:txBody>
      </p:sp>
      <p:sp>
        <p:nvSpPr>
          <p:cNvPr id="3" name="Rectangle 2"/>
          <p:cNvSpPr/>
          <p:nvPr/>
        </p:nvSpPr>
        <p:spPr>
          <a:xfrm>
            <a:off x="2928926" y="0"/>
            <a:ext cx="323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/>
            <a:r>
              <a:rPr lang="fr-BE" dirty="0" smtClean="0"/>
              <a:t>15.3 SDL à coefficients constants</a:t>
            </a:r>
            <a:endParaRPr lang="fr-BE" dirty="0"/>
          </a:p>
        </p:txBody>
      </p:sp>
      <p:pic>
        <p:nvPicPr>
          <p:cNvPr id="4" name="Image 3" descr="chapitre 15_011.jpg"/>
          <p:cNvPicPr>
            <a:picLocks noChangeAspect="1"/>
          </p:cNvPicPr>
          <p:nvPr/>
        </p:nvPicPr>
        <p:blipFill>
          <a:blip r:embed="rId2"/>
          <a:srcRect l="7415" t="60300"/>
          <a:stretch>
            <a:fillRect/>
          </a:stretch>
        </p:blipFill>
        <p:spPr>
          <a:xfrm>
            <a:off x="714348" y="1000108"/>
            <a:ext cx="7253006" cy="42862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348" y="1571612"/>
            <a:ext cx="285752" cy="285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25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1071538" y="2714620"/>
            <a:ext cx="6929486" cy="185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785786" y="4572008"/>
            <a:ext cx="7500990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71736" y="0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15.3.3 S.G lorsque A est diagonalisable </a:t>
            </a:r>
            <a:endParaRPr lang="fr-BE" dirty="0"/>
          </a:p>
        </p:txBody>
      </p:sp>
      <p:pic>
        <p:nvPicPr>
          <p:cNvPr id="3" name="Image 2" descr="chapitre 15_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307848"/>
            <a:ext cx="5174876" cy="655015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26</a:t>
            </a:fld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1785918" y="3071810"/>
            <a:ext cx="5286412" cy="1143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1714480" y="4286256"/>
            <a:ext cx="5500726" cy="1357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1714480" y="5643578"/>
            <a:ext cx="5072098" cy="1214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3200" dirty="0" smtClean="0"/>
              <a:t>15.3.6 Exemples 2D lorsque </a:t>
            </a:r>
            <a:r>
              <a:rPr lang="fr-BE" sz="3200" i="1" dirty="0" smtClean="0"/>
              <a:t>A</a:t>
            </a:r>
            <a:r>
              <a:rPr lang="fr-BE" sz="3200" dirty="0" smtClean="0"/>
              <a:t> est diagonalisable</a:t>
            </a:r>
            <a:endParaRPr lang="fr-BE" sz="3200" dirty="0"/>
          </a:p>
        </p:txBody>
      </p:sp>
      <p:sp>
        <p:nvSpPr>
          <p:cNvPr id="3" name="Rectangle 2"/>
          <p:cNvSpPr/>
          <p:nvPr/>
        </p:nvSpPr>
        <p:spPr>
          <a:xfrm>
            <a:off x="2928926" y="0"/>
            <a:ext cx="323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/>
            <a:r>
              <a:rPr lang="fr-BE" dirty="0" smtClean="0"/>
              <a:t>15.3 SDL à coefficients constants</a:t>
            </a:r>
            <a:endParaRPr lang="fr-BE" dirty="0"/>
          </a:p>
        </p:txBody>
      </p:sp>
      <p:pic>
        <p:nvPicPr>
          <p:cNvPr id="4" name="Image 3" descr="chapitre 15_012.jpg"/>
          <p:cNvPicPr>
            <a:picLocks noChangeAspect="1"/>
          </p:cNvPicPr>
          <p:nvPr/>
        </p:nvPicPr>
        <p:blipFill>
          <a:blip r:embed="rId2"/>
          <a:srcRect b="50000"/>
          <a:stretch>
            <a:fillRect/>
          </a:stretch>
        </p:blipFill>
        <p:spPr>
          <a:xfrm>
            <a:off x="449527" y="857233"/>
            <a:ext cx="8192617" cy="56455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596" y="1142984"/>
            <a:ext cx="642942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8143900" y="857232"/>
            <a:ext cx="357190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27</a:t>
            </a:fld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928662" y="2071678"/>
            <a:ext cx="7929618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285720" y="2857496"/>
            <a:ext cx="8286808" cy="3643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15.3.6 Exemples 2D lorsque </a:t>
            </a:r>
            <a:r>
              <a:rPr kumimoji="0" lang="fr-BE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fr-BE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est diagonalisable</a:t>
            </a:r>
            <a:endParaRPr kumimoji="0" lang="fr-B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chapitre 15_012.jpg"/>
          <p:cNvPicPr>
            <a:picLocks noChangeAspect="1"/>
          </p:cNvPicPr>
          <p:nvPr/>
        </p:nvPicPr>
        <p:blipFill>
          <a:blip r:embed="rId2"/>
          <a:srcRect l="2683" t="50568" r="5838"/>
          <a:stretch>
            <a:fillRect/>
          </a:stretch>
        </p:blipFill>
        <p:spPr>
          <a:xfrm>
            <a:off x="406443" y="642918"/>
            <a:ext cx="8345505" cy="621508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28</a:t>
            </a:fld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714348" y="1714488"/>
            <a:ext cx="6858048" cy="7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571472" y="2500306"/>
            <a:ext cx="8286808" cy="4357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15.3.5 Evacuation du problème par triangulation </a:t>
            </a:r>
            <a:endParaRPr lang="fr-BE" sz="2800" dirty="0"/>
          </a:p>
        </p:txBody>
      </p:sp>
      <p:sp>
        <p:nvSpPr>
          <p:cNvPr id="3" name="Rectangle 2"/>
          <p:cNvSpPr/>
          <p:nvPr/>
        </p:nvSpPr>
        <p:spPr>
          <a:xfrm>
            <a:off x="2928926" y="0"/>
            <a:ext cx="323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/>
            <a:r>
              <a:rPr lang="fr-BE" dirty="0" smtClean="0"/>
              <a:t>15.3 SDL à coefficients constants</a:t>
            </a:r>
            <a:endParaRPr lang="fr-BE" dirty="0"/>
          </a:p>
        </p:txBody>
      </p:sp>
      <p:pic>
        <p:nvPicPr>
          <p:cNvPr id="4" name="Image 3" descr="chapitre 15_072.jpg"/>
          <p:cNvPicPr>
            <a:picLocks noChangeAspect="1"/>
          </p:cNvPicPr>
          <p:nvPr/>
        </p:nvPicPr>
        <p:blipFill>
          <a:blip r:embed="rId2"/>
          <a:srcRect l="4217" b="41860"/>
          <a:stretch>
            <a:fillRect/>
          </a:stretch>
        </p:blipFill>
        <p:spPr>
          <a:xfrm>
            <a:off x="1500166" y="928670"/>
            <a:ext cx="6490015" cy="5429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4546" y="714356"/>
            <a:ext cx="428628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4143372" y="714356"/>
            <a:ext cx="285752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29</a:t>
            </a:fld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1357290" y="928670"/>
            <a:ext cx="428628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7643834" y="857232"/>
            <a:ext cx="285752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1428728" y="3000372"/>
            <a:ext cx="6572296" cy="1928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1428728" y="4929198"/>
            <a:ext cx="6357982" cy="1714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229600" cy="1143000"/>
          </a:xfrm>
        </p:spPr>
        <p:txBody>
          <a:bodyPr>
            <a:normAutofit/>
          </a:bodyPr>
          <a:lstStyle/>
          <a:p>
            <a:r>
              <a:rPr lang="fr-BE" sz="3200" dirty="0" smtClean="0"/>
              <a:t>15.1.2 Les EDL scalaires d’ordre n</a:t>
            </a:r>
            <a:endParaRPr lang="fr-BE" sz="3200" dirty="0"/>
          </a:p>
        </p:txBody>
      </p:sp>
      <p:sp>
        <p:nvSpPr>
          <p:cNvPr id="3" name="Rectangle 2"/>
          <p:cNvSpPr/>
          <p:nvPr/>
        </p:nvSpPr>
        <p:spPr>
          <a:xfrm>
            <a:off x="3214678" y="0"/>
            <a:ext cx="1813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/>
            <a:r>
              <a:rPr lang="fr-BE" dirty="0" smtClean="0"/>
              <a:t>15.1 Introduction</a:t>
            </a:r>
            <a:endParaRPr lang="fr-BE" dirty="0"/>
          </a:p>
        </p:txBody>
      </p:sp>
      <p:pic>
        <p:nvPicPr>
          <p:cNvPr id="4" name="Image 3" descr="chapitre 15_001.jpg"/>
          <p:cNvPicPr>
            <a:picLocks noChangeAspect="1"/>
          </p:cNvPicPr>
          <p:nvPr/>
        </p:nvPicPr>
        <p:blipFill>
          <a:blip r:embed="rId2"/>
          <a:srcRect l="58938" t="2419" b="87894"/>
          <a:stretch>
            <a:fillRect/>
          </a:stretch>
        </p:blipFill>
        <p:spPr>
          <a:xfrm>
            <a:off x="2071670" y="2643182"/>
            <a:ext cx="5107814" cy="157163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30</a:t>
            </a:fld>
            <a:endParaRPr lang="fr-BE"/>
          </a:p>
        </p:txBody>
      </p:sp>
      <p:pic>
        <p:nvPicPr>
          <p:cNvPr id="3" name="Image 2" descr="chapitre 15_072.jpg"/>
          <p:cNvPicPr>
            <a:picLocks noChangeAspect="1"/>
          </p:cNvPicPr>
          <p:nvPr/>
        </p:nvPicPr>
        <p:blipFill>
          <a:blip r:embed="rId2"/>
          <a:srcRect l="8013" r="8654" b="85640"/>
          <a:stretch>
            <a:fillRect/>
          </a:stretch>
        </p:blipFill>
        <p:spPr>
          <a:xfrm>
            <a:off x="1571604" y="428604"/>
            <a:ext cx="5715040" cy="1357322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15.3.5 Evacuation du problème par triangulation 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age 4" descr="chapitre 15_072.jpg"/>
          <p:cNvPicPr>
            <a:picLocks noChangeAspect="1"/>
          </p:cNvPicPr>
          <p:nvPr/>
        </p:nvPicPr>
        <p:blipFill>
          <a:blip r:embed="rId2"/>
          <a:srcRect t="48837"/>
          <a:stretch>
            <a:fillRect/>
          </a:stretch>
        </p:blipFill>
        <p:spPr>
          <a:xfrm>
            <a:off x="1207893" y="2071678"/>
            <a:ext cx="6787941" cy="47863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57290" y="6215082"/>
            <a:ext cx="3571900" cy="6429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pitre 15_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285728"/>
            <a:ext cx="5211606" cy="657227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31</a:t>
            </a:fld>
            <a:endParaRPr lang="fr-BE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15.3.3  S.G. lorsque </a:t>
            </a:r>
            <a:r>
              <a:rPr kumimoji="0" lang="fr-B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est diagonalisable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5984" y="2571744"/>
            <a:ext cx="4714908" cy="2071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2357422" y="4643446"/>
            <a:ext cx="5143536" cy="2214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pitre 15_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307848"/>
            <a:ext cx="4836432" cy="655015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32</a:t>
            </a:fld>
            <a:endParaRPr lang="fr-BE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15.3.3  S.G. lorsque </a:t>
            </a:r>
            <a:r>
              <a:rPr kumimoji="0" lang="fr-B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est diagonalisable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71670" y="928670"/>
            <a:ext cx="4000528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2071670" y="1357298"/>
            <a:ext cx="3500462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5929322" y="1071546"/>
            <a:ext cx="785818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2214546" y="1928802"/>
            <a:ext cx="3357586" cy="7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2357422" y="2786058"/>
            <a:ext cx="4429156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2071670" y="3643314"/>
            <a:ext cx="4643470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4286248" y="4500570"/>
            <a:ext cx="2143140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1928794" y="5286388"/>
            <a:ext cx="4714908" cy="7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2000232" y="6072206"/>
            <a:ext cx="4786346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2000232" y="6357958"/>
            <a:ext cx="4786346" cy="500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 </a:t>
            </a:r>
            <a:endParaRPr lang="fr-BE" sz="2800" dirty="0"/>
          </a:p>
        </p:txBody>
      </p:sp>
      <p:sp>
        <p:nvSpPr>
          <p:cNvPr id="3" name="Rectangle 2"/>
          <p:cNvSpPr/>
          <p:nvPr/>
        </p:nvSpPr>
        <p:spPr>
          <a:xfrm>
            <a:off x="2500298" y="0"/>
            <a:ext cx="485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fr-BE" dirty="0" smtClean="0"/>
              <a:t>15.5 Résolution d’un SDL à coefficients constants</a:t>
            </a:r>
          </a:p>
        </p:txBody>
      </p:sp>
      <p:pic>
        <p:nvPicPr>
          <p:cNvPr id="4" name="Image 3" descr="chapitre 15_077.jpg"/>
          <p:cNvPicPr>
            <a:picLocks noChangeAspect="1"/>
          </p:cNvPicPr>
          <p:nvPr/>
        </p:nvPicPr>
        <p:blipFill>
          <a:blip r:embed="rId2"/>
          <a:srcRect l="4260" t="2389" r="1106" b="38910"/>
          <a:stretch>
            <a:fillRect/>
          </a:stretch>
        </p:blipFill>
        <p:spPr>
          <a:xfrm>
            <a:off x="687491" y="357166"/>
            <a:ext cx="7604282" cy="6500834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33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714348" y="3857628"/>
            <a:ext cx="7429552" cy="3000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34</a:t>
            </a:fld>
            <a:endParaRPr lang="fr-BE"/>
          </a:p>
        </p:txBody>
      </p:sp>
      <p:pic>
        <p:nvPicPr>
          <p:cNvPr id="4" name="Image 3" descr="chapitre 15_077.jpg"/>
          <p:cNvPicPr>
            <a:picLocks noChangeAspect="1"/>
          </p:cNvPicPr>
          <p:nvPr/>
        </p:nvPicPr>
        <p:blipFill>
          <a:blip r:embed="rId2"/>
          <a:srcRect l="4260" t="62234" r="1106"/>
          <a:stretch>
            <a:fillRect/>
          </a:stretch>
        </p:blipFill>
        <p:spPr>
          <a:xfrm>
            <a:off x="1214415" y="785794"/>
            <a:ext cx="6487928" cy="38576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00298" y="0"/>
            <a:ext cx="485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fr-BE" dirty="0" smtClean="0"/>
              <a:t>15.5 Résolution d’un SDL à coefficients constants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35</a:t>
            </a:fld>
            <a:endParaRPr lang="fr-BE"/>
          </a:p>
        </p:txBody>
      </p:sp>
      <p:pic>
        <p:nvPicPr>
          <p:cNvPr id="3" name="Image 2" descr="chapitre 15_071.jpg"/>
          <p:cNvPicPr>
            <a:picLocks noChangeAspect="1"/>
          </p:cNvPicPr>
          <p:nvPr/>
        </p:nvPicPr>
        <p:blipFill>
          <a:blip r:embed="rId2"/>
          <a:srcRect l="6969" r="1231" b="30545"/>
          <a:stretch>
            <a:fillRect/>
          </a:stretch>
        </p:blipFill>
        <p:spPr>
          <a:xfrm>
            <a:off x="1357290" y="593645"/>
            <a:ext cx="6190417" cy="58702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00298" y="0"/>
            <a:ext cx="485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fr-BE" dirty="0" smtClean="0"/>
              <a:t>15.5 Résolution d’un SDL à coefficients constants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7143768" y="714356"/>
            <a:ext cx="428628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5786446" y="6286520"/>
            <a:ext cx="214314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3857620" y="6357958"/>
            <a:ext cx="28575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36</a:t>
            </a:fld>
            <a:endParaRPr lang="fr-BE"/>
          </a:p>
        </p:txBody>
      </p:sp>
      <p:pic>
        <p:nvPicPr>
          <p:cNvPr id="3" name="Image 2" descr="chapitre 15_071.jpg"/>
          <p:cNvPicPr>
            <a:picLocks noChangeAspect="1"/>
          </p:cNvPicPr>
          <p:nvPr/>
        </p:nvPicPr>
        <p:blipFill>
          <a:blip r:embed="rId2"/>
          <a:srcRect l="8606" t="38910"/>
          <a:stretch>
            <a:fillRect/>
          </a:stretch>
        </p:blipFill>
        <p:spPr>
          <a:xfrm>
            <a:off x="1490883" y="857232"/>
            <a:ext cx="6598297" cy="55279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0298" y="0"/>
            <a:ext cx="485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/>
            <a:r>
              <a:rPr lang="fr-BE" dirty="0" smtClean="0"/>
              <a:t>15.5 Résolution d’un SDL à coefficients constants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apitre 15_0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952" y="307848"/>
            <a:ext cx="4578096" cy="624230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37</a:t>
            </a:fld>
            <a:endParaRPr lang="fr-BE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15.3.5 Evacuation du problème par triangulation 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400" b="1" dirty="0" smtClean="0"/>
              <a:t>Chapitre 15 : Equations et systèmes différentiels linéaires</a:t>
            </a:r>
            <a:endParaRPr lang="fr-BE" sz="2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Introduction</a:t>
            </a:r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Solution générale d’un SDL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SDL à coefficients constants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Exponentielles de matrices</a:t>
            </a:r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Résolution d’un SDL à coefficients constants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SDL à coefficients variables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sz="3500" b="1" dirty="0" smtClean="0">
                <a:solidFill>
                  <a:schemeClr val="tx2">
                    <a:lumMod val="75000"/>
                  </a:schemeClr>
                </a:solidFill>
              </a:rPr>
              <a:t>Equations différentielles linéaires d’ordre </a:t>
            </a:r>
            <a:r>
              <a:rPr lang="fr-BE" sz="3500" b="1" i="1" dirty="0" smtClean="0">
                <a:solidFill>
                  <a:schemeClr val="tx2">
                    <a:lumMod val="75000"/>
                  </a:schemeClr>
                </a:solidFill>
              </a:rPr>
              <a:t>p</a:t>
            </a:r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EDL à coefficients constants</a:t>
            </a:r>
            <a:endParaRPr lang="fr-BE" b="1" dirty="0" smtClean="0"/>
          </a:p>
          <a:p>
            <a:pPr marL="514350" indent="-514350">
              <a:buFont typeface="+mj-lt"/>
              <a:buAutoNum type="arabicPeriod"/>
            </a:pPr>
            <a:r>
              <a:rPr lang="fr-BE" dirty="0" smtClean="0"/>
              <a:t>EDL équidimensionnelle d’Euler</a:t>
            </a:r>
            <a:endParaRPr lang="fr-BE" b="1" dirty="0" smtClean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4B6C-0E28-4270-91A7-5F9F1C0588EE}" type="slidenum">
              <a:rPr lang="fr-BE" smtClean="0"/>
              <a:pPr/>
              <a:t>38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15.7.1 Théorème général pour les EDL régulières</a:t>
            </a:r>
            <a:endParaRPr lang="fr-BE" sz="2800" dirty="0"/>
          </a:p>
        </p:txBody>
      </p:sp>
      <p:sp>
        <p:nvSpPr>
          <p:cNvPr id="3" name="Rectangle 2"/>
          <p:cNvSpPr/>
          <p:nvPr/>
        </p:nvSpPr>
        <p:spPr>
          <a:xfrm>
            <a:off x="2357422" y="0"/>
            <a:ext cx="474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/>
              <a:t>15.7 Equations différentielles linéaires d’ordre </a:t>
            </a:r>
            <a:r>
              <a:rPr lang="fr-BE" i="1" dirty="0" smtClean="0"/>
              <a:t>p</a:t>
            </a:r>
            <a:endParaRPr lang="fr-BE" dirty="0"/>
          </a:p>
        </p:txBody>
      </p:sp>
      <p:pic>
        <p:nvPicPr>
          <p:cNvPr id="4" name="Image 3" descr="chapitre 15_019.jpg"/>
          <p:cNvPicPr>
            <a:picLocks noChangeAspect="1"/>
          </p:cNvPicPr>
          <p:nvPr/>
        </p:nvPicPr>
        <p:blipFill>
          <a:blip r:embed="rId2"/>
          <a:srcRect t="13081" b="3553"/>
          <a:stretch>
            <a:fillRect/>
          </a:stretch>
        </p:blipFill>
        <p:spPr>
          <a:xfrm>
            <a:off x="1000100" y="967787"/>
            <a:ext cx="7000924" cy="56083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7290" y="1500174"/>
            <a:ext cx="1214446" cy="7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714348" y="4429132"/>
            <a:ext cx="757242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39</a:t>
            </a:fld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2000232" y="3500438"/>
            <a:ext cx="4000528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1285852" y="5643578"/>
            <a:ext cx="6643734" cy="1000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apitre 15_001.jpg"/>
          <p:cNvPicPr>
            <a:picLocks noChangeAspect="1"/>
          </p:cNvPicPr>
          <p:nvPr/>
        </p:nvPicPr>
        <p:blipFill>
          <a:blip r:embed="rId2"/>
          <a:srcRect l="5838" t="17781" b="790"/>
          <a:stretch>
            <a:fillRect/>
          </a:stretch>
        </p:blipFill>
        <p:spPr>
          <a:xfrm>
            <a:off x="1373071" y="857232"/>
            <a:ext cx="5034965" cy="600076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71736" y="214290"/>
            <a:ext cx="3286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/>
              <a:t>15.1.3 Les SDL</a:t>
            </a:r>
            <a:endParaRPr lang="fr-BE" sz="3200" dirty="0"/>
          </a:p>
        </p:txBody>
      </p:sp>
      <p:sp>
        <p:nvSpPr>
          <p:cNvPr id="5" name="Rectangle 4"/>
          <p:cNvSpPr/>
          <p:nvPr/>
        </p:nvSpPr>
        <p:spPr>
          <a:xfrm>
            <a:off x="3214678" y="0"/>
            <a:ext cx="1813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/>
            <a:r>
              <a:rPr lang="fr-BE" dirty="0" smtClean="0"/>
              <a:t>15.1 Introduction</a:t>
            </a:r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1714480" y="4357694"/>
            <a:ext cx="4643470" cy="1000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4</a:t>
            </a:fld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1357290" y="2143116"/>
            <a:ext cx="5500726" cy="2214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1785918" y="5357826"/>
            <a:ext cx="4714908" cy="1500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15.7.1 Théorème général pour les EDL régulières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chapitre 15_026.jpg"/>
          <p:cNvPicPr>
            <a:picLocks noChangeAspect="1"/>
          </p:cNvPicPr>
          <p:nvPr/>
        </p:nvPicPr>
        <p:blipFill>
          <a:blip r:embed="rId2"/>
          <a:srcRect l="1055" t="4223" r="1055" b="79990"/>
          <a:stretch>
            <a:fillRect/>
          </a:stretch>
        </p:blipFill>
        <p:spPr>
          <a:xfrm>
            <a:off x="357158" y="428604"/>
            <a:ext cx="5572164" cy="10981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158" y="285728"/>
            <a:ext cx="3857652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285720" y="1357298"/>
            <a:ext cx="4786346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4286248" y="357166"/>
            <a:ext cx="1000132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Image 7" descr="chapitre 15_026.jpg"/>
          <p:cNvPicPr>
            <a:picLocks noChangeAspect="1"/>
          </p:cNvPicPr>
          <p:nvPr/>
        </p:nvPicPr>
        <p:blipFill>
          <a:blip r:embed="rId2"/>
          <a:srcRect t="16812" b="39345"/>
          <a:stretch>
            <a:fillRect/>
          </a:stretch>
        </p:blipFill>
        <p:spPr>
          <a:xfrm>
            <a:off x="0" y="1428736"/>
            <a:ext cx="5467152" cy="2928958"/>
          </a:xfrm>
          <a:prstGeom prst="rect">
            <a:avLst/>
          </a:prstGeom>
        </p:spPr>
      </p:pic>
      <p:pic>
        <p:nvPicPr>
          <p:cNvPr id="9" name="Image 8" descr="chapitre 15_026.jpg"/>
          <p:cNvPicPr>
            <a:picLocks noChangeAspect="1"/>
          </p:cNvPicPr>
          <p:nvPr/>
        </p:nvPicPr>
        <p:blipFill>
          <a:blip r:embed="rId2"/>
          <a:srcRect l="2453" t="62588" r="2453"/>
          <a:stretch>
            <a:fillRect/>
          </a:stretch>
        </p:blipFill>
        <p:spPr>
          <a:xfrm>
            <a:off x="3497254" y="4143380"/>
            <a:ext cx="5646745" cy="2714620"/>
          </a:xfrm>
          <a:prstGeom prst="rect">
            <a:avLst/>
          </a:prstGeo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40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0" y="2285992"/>
            <a:ext cx="5500694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0" y="3500438"/>
            <a:ext cx="4572000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15.7.1 Théorème général pour les EDL régulières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chapitre 15_029.jpg"/>
          <p:cNvPicPr>
            <a:picLocks noChangeAspect="1"/>
          </p:cNvPicPr>
          <p:nvPr/>
        </p:nvPicPr>
        <p:blipFill>
          <a:blip r:embed="rId2"/>
          <a:srcRect l="4251" t="753" b="42534"/>
          <a:stretch>
            <a:fillRect/>
          </a:stretch>
        </p:blipFill>
        <p:spPr>
          <a:xfrm>
            <a:off x="1214414" y="714356"/>
            <a:ext cx="6643703" cy="542333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41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785786" y="3357562"/>
            <a:ext cx="7215206" cy="2000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5786446" y="1714488"/>
            <a:ext cx="2143140" cy="1571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1857356" y="5429264"/>
            <a:ext cx="3929090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42</a:t>
            </a:fld>
            <a:endParaRPr lang="fr-BE"/>
          </a:p>
        </p:txBody>
      </p:sp>
      <p:pic>
        <p:nvPicPr>
          <p:cNvPr id="3" name="Image 2" descr="chapitre 15_029.jpg"/>
          <p:cNvPicPr>
            <a:picLocks noChangeAspect="1"/>
          </p:cNvPicPr>
          <p:nvPr/>
        </p:nvPicPr>
        <p:blipFill>
          <a:blip r:embed="rId2"/>
          <a:srcRect l="4260" t="58011"/>
          <a:stretch>
            <a:fillRect/>
          </a:stretch>
        </p:blipFill>
        <p:spPr>
          <a:xfrm>
            <a:off x="648161" y="1571612"/>
            <a:ext cx="7295579" cy="4409761"/>
          </a:xfrm>
          <a:prstGeom prst="rect">
            <a:avLst/>
          </a:prstGeom>
        </p:spPr>
      </p:pic>
      <p:pic>
        <p:nvPicPr>
          <p:cNvPr id="4" name="Image 3" descr="chapitre 15_029.jpg"/>
          <p:cNvPicPr>
            <a:picLocks noChangeAspect="1"/>
          </p:cNvPicPr>
          <p:nvPr/>
        </p:nvPicPr>
        <p:blipFill>
          <a:blip r:embed="rId2"/>
          <a:srcRect l="14382" t="50114" r="29168" b="42534"/>
          <a:stretch>
            <a:fillRect/>
          </a:stretch>
        </p:blipFill>
        <p:spPr>
          <a:xfrm>
            <a:off x="2071670" y="428604"/>
            <a:ext cx="4776141" cy="857256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15.7.1 Théorème général pour les EDL régulières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15.7.1 Théorème général pour les EDL régulières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chapitre 15_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982" y="307848"/>
            <a:ext cx="6000042" cy="65501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57290" y="3429000"/>
            <a:ext cx="6715172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43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1500166" y="4357694"/>
            <a:ext cx="6000792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1500166" y="4929198"/>
            <a:ext cx="5214974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1428728" y="6000768"/>
            <a:ext cx="6143668" cy="857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15.7.1 Théorème général pour les EDL régulières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chapitre 15_028.jpg"/>
          <p:cNvPicPr>
            <a:picLocks noChangeAspect="1"/>
          </p:cNvPicPr>
          <p:nvPr/>
        </p:nvPicPr>
        <p:blipFill>
          <a:blip r:embed="rId2"/>
          <a:srcRect l="1487" t="4223"/>
          <a:stretch>
            <a:fillRect/>
          </a:stretch>
        </p:blipFill>
        <p:spPr>
          <a:xfrm>
            <a:off x="2119581" y="357166"/>
            <a:ext cx="5047551" cy="6500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7422" y="1714488"/>
            <a:ext cx="5072098" cy="2143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2357422" y="3857628"/>
            <a:ext cx="5143536" cy="1143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2071670" y="5000636"/>
            <a:ext cx="5286412" cy="1857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44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15.7.1 Théorème général pour les EDL régulières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chapitre 15_030.jpg"/>
          <p:cNvPicPr>
            <a:picLocks noChangeAspect="1"/>
          </p:cNvPicPr>
          <p:nvPr/>
        </p:nvPicPr>
        <p:blipFill>
          <a:blip r:embed="rId2"/>
          <a:srcRect t="790"/>
          <a:stretch>
            <a:fillRect/>
          </a:stretch>
        </p:blipFill>
        <p:spPr>
          <a:xfrm>
            <a:off x="2307336" y="357166"/>
            <a:ext cx="4764994" cy="651521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45</a:t>
            </a:fld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4286248" y="785794"/>
            <a:ext cx="1357322" cy="2071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2285984" y="3071810"/>
            <a:ext cx="4643470" cy="1000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2643174" y="4143380"/>
            <a:ext cx="3929090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2428860" y="4857760"/>
            <a:ext cx="4714908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3929058" y="4572008"/>
            <a:ext cx="3143272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5572132" y="928670"/>
            <a:ext cx="1428760" cy="1785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2428860" y="5786454"/>
            <a:ext cx="4357718" cy="1071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3200" dirty="0" smtClean="0"/>
              <a:t>15.7.2 Système fondamental et </a:t>
            </a:r>
            <a:r>
              <a:rPr lang="fr-BE" sz="3200" dirty="0" err="1" smtClean="0"/>
              <a:t>wronskien</a:t>
            </a:r>
            <a:endParaRPr lang="fr-BE" sz="3200" dirty="0"/>
          </a:p>
        </p:txBody>
      </p:sp>
      <p:sp>
        <p:nvSpPr>
          <p:cNvPr id="3" name="Rectangle 2"/>
          <p:cNvSpPr/>
          <p:nvPr/>
        </p:nvSpPr>
        <p:spPr>
          <a:xfrm>
            <a:off x="2357422" y="0"/>
            <a:ext cx="474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/>
              <a:t>15.7 Equations différentielles linéaires d’ordre </a:t>
            </a:r>
            <a:r>
              <a:rPr lang="fr-BE" i="1" dirty="0" smtClean="0"/>
              <a:t>p</a:t>
            </a:r>
            <a:endParaRPr lang="fr-BE" dirty="0"/>
          </a:p>
        </p:txBody>
      </p:sp>
      <p:pic>
        <p:nvPicPr>
          <p:cNvPr id="4" name="Image 3" descr="chapitre 15_0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73" y="807720"/>
            <a:ext cx="7204055" cy="605028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46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15.7.2 Système fondamental et </a:t>
            </a:r>
            <a:r>
              <a:rPr kumimoji="0" lang="fr-B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wronskien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chapitre 15_032.jpg"/>
          <p:cNvPicPr>
            <a:picLocks noChangeAspect="1"/>
          </p:cNvPicPr>
          <p:nvPr/>
        </p:nvPicPr>
        <p:blipFill>
          <a:blip r:embed="rId2"/>
          <a:srcRect b="57803"/>
          <a:stretch>
            <a:fillRect/>
          </a:stretch>
        </p:blipFill>
        <p:spPr>
          <a:xfrm>
            <a:off x="1107424" y="1071546"/>
            <a:ext cx="7624305" cy="4357718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0" y="214290"/>
            <a:ext cx="1285852" cy="5715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/>
          <p:cNvSpPr/>
          <p:nvPr/>
        </p:nvSpPr>
        <p:spPr>
          <a:xfrm flipV="1">
            <a:off x="6215074" y="5143512"/>
            <a:ext cx="2643174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4357686" y="2714620"/>
            <a:ext cx="3000396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47</a:t>
            </a:fld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1357290" y="1071546"/>
            <a:ext cx="1428760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48</a:t>
            </a:fld>
            <a:endParaRPr lang="fr-BE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15.7.2 Système fondamental et </a:t>
            </a:r>
            <a:r>
              <a:rPr kumimoji="0" lang="fr-B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wronskien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Image 3" descr="chapitre 15_032.jpg"/>
          <p:cNvPicPr>
            <a:picLocks noChangeAspect="1"/>
          </p:cNvPicPr>
          <p:nvPr/>
        </p:nvPicPr>
        <p:blipFill>
          <a:blip r:embed="rId2"/>
          <a:srcRect t="12056" r="26515" b="70864"/>
          <a:stretch>
            <a:fillRect/>
          </a:stretch>
        </p:blipFill>
        <p:spPr>
          <a:xfrm>
            <a:off x="1428728" y="357166"/>
            <a:ext cx="3857621" cy="1214446"/>
          </a:xfrm>
          <a:prstGeom prst="rect">
            <a:avLst/>
          </a:prstGeom>
        </p:spPr>
      </p:pic>
      <p:pic>
        <p:nvPicPr>
          <p:cNvPr id="5" name="Image 4" descr="chapitre 15_032.jpg"/>
          <p:cNvPicPr>
            <a:picLocks noChangeAspect="1"/>
          </p:cNvPicPr>
          <p:nvPr/>
        </p:nvPicPr>
        <p:blipFill>
          <a:blip r:embed="rId2"/>
          <a:srcRect l="396" t="40845"/>
          <a:stretch>
            <a:fillRect/>
          </a:stretch>
        </p:blipFill>
        <p:spPr>
          <a:xfrm>
            <a:off x="785786" y="1833514"/>
            <a:ext cx="6245889" cy="50244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42976" y="1714488"/>
            <a:ext cx="3643338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1285852" y="3286124"/>
            <a:ext cx="5072098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1285852" y="4143380"/>
            <a:ext cx="5143536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857224" y="5214950"/>
            <a:ext cx="6143668" cy="1643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15.7.2 Système fondamental et </a:t>
            </a:r>
            <a:r>
              <a:rPr kumimoji="0" lang="fr-B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wronskien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chapitre 15_0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48" y="566928"/>
            <a:ext cx="6242304" cy="572414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49</a:t>
            </a:fld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642910" y="3571876"/>
            <a:ext cx="7572428" cy="2714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5</a:t>
            </a:fld>
            <a:endParaRPr lang="fr-BE" dirty="0"/>
          </a:p>
        </p:txBody>
      </p:sp>
      <p:pic>
        <p:nvPicPr>
          <p:cNvPr id="3" name="Image 2" descr="chapitre 15_020.jpg"/>
          <p:cNvPicPr>
            <a:picLocks noChangeAspect="1"/>
          </p:cNvPicPr>
          <p:nvPr/>
        </p:nvPicPr>
        <p:blipFill>
          <a:blip r:embed="rId2"/>
          <a:srcRect t="7657"/>
          <a:stretch>
            <a:fillRect/>
          </a:stretch>
        </p:blipFill>
        <p:spPr>
          <a:xfrm>
            <a:off x="2000233" y="285727"/>
            <a:ext cx="5117092" cy="65123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14678" y="0"/>
            <a:ext cx="1813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/>
            <a:r>
              <a:rPr lang="fr-BE" dirty="0" smtClean="0"/>
              <a:t>15.1 Introduction</a:t>
            </a: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2285984" y="1214422"/>
            <a:ext cx="4071966" cy="1143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2571736" y="2357430"/>
            <a:ext cx="4143404" cy="1643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2000232" y="4286256"/>
            <a:ext cx="5214974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2143108" y="5500702"/>
            <a:ext cx="5072098" cy="1357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15.7.4 Fonction de Lagrange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chapitre 15_0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1" y="285728"/>
            <a:ext cx="7050242" cy="640305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50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15.7.2 Système fondamental et </a:t>
            </a:r>
            <a:r>
              <a:rPr kumimoji="0" lang="fr-B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wronskien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chapitre 15_034.jpg"/>
          <p:cNvPicPr>
            <a:picLocks noChangeAspect="1"/>
          </p:cNvPicPr>
          <p:nvPr/>
        </p:nvPicPr>
        <p:blipFill>
          <a:blip r:embed="rId2"/>
          <a:srcRect t="15821" b="5135"/>
          <a:stretch>
            <a:fillRect/>
          </a:stretch>
        </p:blipFill>
        <p:spPr>
          <a:xfrm>
            <a:off x="214281" y="857232"/>
            <a:ext cx="8220001" cy="4143404"/>
          </a:xfrm>
          <a:prstGeom prst="rect">
            <a:avLst/>
          </a:prstGeom>
        </p:spPr>
      </p:pic>
      <p:pic>
        <p:nvPicPr>
          <p:cNvPr id="4" name="Image 3" descr="chapitre 15_037.jpg"/>
          <p:cNvPicPr>
            <a:picLocks noChangeAspect="1"/>
          </p:cNvPicPr>
          <p:nvPr/>
        </p:nvPicPr>
        <p:blipFill>
          <a:blip r:embed="rId3"/>
          <a:srcRect t="15245"/>
          <a:stretch>
            <a:fillRect/>
          </a:stretch>
        </p:blipFill>
        <p:spPr>
          <a:xfrm>
            <a:off x="0" y="857232"/>
            <a:ext cx="8643966" cy="5153134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51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714348" y="2571744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solidFill>
                  <a:srgbClr val="008A3E"/>
                </a:solidFill>
              </a:rPr>
              <a:t>(3)</a:t>
            </a:r>
            <a:endParaRPr lang="fr-BE" sz="2400" dirty="0">
              <a:solidFill>
                <a:srgbClr val="008A3E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85720" y="428604"/>
            <a:ext cx="5500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u="sng" dirty="0" smtClean="0"/>
              <a:t>Démonstration du théorème du </a:t>
            </a:r>
            <a:r>
              <a:rPr lang="fr-BE" sz="2400" u="sng" dirty="0" err="1" smtClean="0"/>
              <a:t>wronskien</a:t>
            </a:r>
            <a:endParaRPr lang="fr-BE" sz="2400" u="sng" dirty="0"/>
          </a:p>
        </p:txBody>
      </p:sp>
      <p:sp>
        <p:nvSpPr>
          <p:cNvPr id="9" name="Rectangle 8"/>
          <p:cNvSpPr/>
          <p:nvPr/>
        </p:nvSpPr>
        <p:spPr>
          <a:xfrm>
            <a:off x="0" y="4857760"/>
            <a:ext cx="142872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52</a:t>
            </a:fld>
            <a:endParaRPr lang="fr-BE"/>
          </a:p>
        </p:txBody>
      </p:sp>
      <p:pic>
        <p:nvPicPr>
          <p:cNvPr id="4" name="Image 3" descr="chapitre 15_037.jpg"/>
          <p:cNvPicPr>
            <a:picLocks noChangeAspect="1"/>
          </p:cNvPicPr>
          <p:nvPr/>
        </p:nvPicPr>
        <p:blipFill>
          <a:blip r:embed="rId2" cstate="print"/>
          <a:srcRect l="3805" t="31474" b="3607"/>
          <a:stretch>
            <a:fillRect/>
          </a:stretch>
        </p:blipFill>
        <p:spPr>
          <a:xfrm>
            <a:off x="428596" y="357166"/>
            <a:ext cx="4143404" cy="196683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8572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15.7.2 Système fondamental et </a:t>
            </a:r>
            <a:r>
              <a:rPr kumimoji="0" lang="fr-B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wronskien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85720" y="642918"/>
            <a:ext cx="571504" cy="2143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 descr="chapitre 15_035.jpg"/>
          <p:cNvPicPr>
            <a:picLocks noChangeAspect="1"/>
          </p:cNvPicPr>
          <p:nvPr/>
        </p:nvPicPr>
        <p:blipFill>
          <a:blip r:embed="rId3"/>
          <a:srcRect l="1934" t="11778"/>
          <a:stretch>
            <a:fillRect/>
          </a:stretch>
        </p:blipFill>
        <p:spPr>
          <a:xfrm>
            <a:off x="948145" y="2071678"/>
            <a:ext cx="6055344" cy="450059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57158" y="1571612"/>
            <a:ext cx="71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solidFill>
                  <a:srgbClr val="008A3E"/>
                </a:solidFill>
              </a:rPr>
              <a:t>(3)</a:t>
            </a:r>
            <a:endParaRPr lang="fr-BE" sz="2400" dirty="0">
              <a:solidFill>
                <a:srgbClr val="008A3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15.7.2 Système fondamental et </a:t>
            </a:r>
            <a:r>
              <a:rPr kumimoji="0" lang="fr-B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wronskien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chapitre 15_039.jpg"/>
          <p:cNvPicPr>
            <a:picLocks noChangeAspect="1"/>
          </p:cNvPicPr>
          <p:nvPr/>
        </p:nvPicPr>
        <p:blipFill>
          <a:blip r:embed="rId2"/>
          <a:srcRect t="11272"/>
          <a:stretch>
            <a:fillRect/>
          </a:stretch>
        </p:blipFill>
        <p:spPr>
          <a:xfrm>
            <a:off x="714347" y="785794"/>
            <a:ext cx="6761155" cy="4786346"/>
          </a:xfrm>
          <a:prstGeom prst="rect">
            <a:avLst/>
          </a:prstGeom>
        </p:spPr>
      </p:pic>
      <p:pic>
        <p:nvPicPr>
          <p:cNvPr id="4" name="Image 3" descr="chapitre 15_041.jpg"/>
          <p:cNvPicPr>
            <a:picLocks noChangeAspect="1"/>
          </p:cNvPicPr>
          <p:nvPr/>
        </p:nvPicPr>
        <p:blipFill>
          <a:blip r:embed="rId3"/>
          <a:srcRect t="24022"/>
          <a:stretch>
            <a:fillRect/>
          </a:stretch>
        </p:blipFill>
        <p:spPr>
          <a:xfrm>
            <a:off x="571472" y="1500174"/>
            <a:ext cx="7072318" cy="4260926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53</a:t>
            </a:fld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428596" y="500042"/>
            <a:ext cx="57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solidFill>
                  <a:srgbClr val="008A3E"/>
                </a:solidFill>
              </a:rPr>
              <a:t>(1)</a:t>
            </a:r>
            <a:endParaRPr lang="fr-BE" sz="2400" dirty="0">
              <a:solidFill>
                <a:srgbClr val="008A3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4348" y="3500438"/>
            <a:ext cx="7286676" cy="1500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642910" y="5000636"/>
            <a:ext cx="7215238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3200" dirty="0" smtClean="0"/>
              <a:t>15.7.3 Méthode de la variation des constantes</a:t>
            </a:r>
            <a:endParaRPr lang="fr-BE" sz="3200" dirty="0"/>
          </a:p>
        </p:txBody>
      </p:sp>
      <p:sp>
        <p:nvSpPr>
          <p:cNvPr id="3" name="Rectangle 2"/>
          <p:cNvSpPr/>
          <p:nvPr/>
        </p:nvSpPr>
        <p:spPr>
          <a:xfrm>
            <a:off x="2357422" y="0"/>
            <a:ext cx="474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/>
              <a:t>15.7 Equations différentielles linéaires d’ordre </a:t>
            </a:r>
            <a:r>
              <a:rPr lang="fr-BE" i="1" dirty="0" smtClean="0"/>
              <a:t>p</a:t>
            </a:r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54</a:t>
            </a:fld>
            <a:endParaRPr lang="fr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8668" t="18554" r="26976" b="6250"/>
          <a:stretch>
            <a:fillRect/>
          </a:stretch>
        </p:blipFill>
        <p:spPr bwMode="auto">
          <a:xfrm>
            <a:off x="571472" y="928670"/>
            <a:ext cx="7623458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3200" dirty="0" smtClean="0"/>
              <a:t>15.7.4 Fonction de </a:t>
            </a:r>
            <a:r>
              <a:rPr lang="fr-BE" sz="2800" dirty="0" smtClean="0"/>
              <a:t>Lagrange</a:t>
            </a:r>
            <a:endParaRPr lang="fr-BE" sz="2800" dirty="0"/>
          </a:p>
        </p:txBody>
      </p:sp>
      <p:sp>
        <p:nvSpPr>
          <p:cNvPr id="3" name="Rectangle 2"/>
          <p:cNvSpPr/>
          <p:nvPr/>
        </p:nvSpPr>
        <p:spPr>
          <a:xfrm>
            <a:off x="2357422" y="0"/>
            <a:ext cx="474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/>
              <a:t>15.7 Equations différentielles linéaires d’ordre </a:t>
            </a:r>
            <a:r>
              <a:rPr lang="fr-BE" i="1" dirty="0" smtClean="0"/>
              <a:t>p</a:t>
            </a:r>
            <a:endParaRPr lang="fr-BE" dirty="0"/>
          </a:p>
        </p:txBody>
      </p:sp>
      <p:pic>
        <p:nvPicPr>
          <p:cNvPr id="4" name="Image 3" descr="chapitre 15_044.jpg"/>
          <p:cNvPicPr>
            <a:picLocks noChangeAspect="1"/>
          </p:cNvPicPr>
          <p:nvPr/>
        </p:nvPicPr>
        <p:blipFill>
          <a:blip r:embed="rId2"/>
          <a:srcRect l="2683" t="7657"/>
          <a:stretch>
            <a:fillRect/>
          </a:stretch>
        </p:blipFill>
        <p:spPr>
          <a:xfrm>
            <a:off x="2193459" y="785794"/>
            <a:ext cx="4643205" cy="6072206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55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2928926" y="1714488"/>
            <a:ext cx="3929090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2143108" y="2357430"/>
            <a:ext cx="4714908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2643174" y="3643314"/>
            <a:ext cx="4286280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2500298" y="4429132"/>
            <a:ext cx="3429024" cy="2428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15.7.4 Fonction de Lagrange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5720" y="571480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u="sng" dirty="0" smtClean="0"/>
              <a:t>Proposition: </a:t>
            </a:r>
            <a:endParaRPr lang="fr-BE" sz="2000" u="sng" dirty="0"/>
          </a:p>
        </p:txBody>
      </p:sp>
      <p:pic>
        <p:nvPicPr>
          <p:cNvPr id="5" name="Image 4" descr="chapitre 15_045.jpg"/>
          <p:cNvPicPr>
            <a:picLocks noChangeAspect="1"/>
          </p:cNvPicPr>
          <p:nvPr/>
        </p:nvPicPr>
        <p:blipFill>
          <a:blip r:embed="rId2"/>
          <a:srcRect l="4566" t="25967" r="2999" b="21012"/>
          <a:stretch>
            <a:fillRect/>
          </a:stretch>
        </p:blipFill>
        <p:spPr>
          <a:xfrm>
            <a:off x="1683373" y="642918"/>
            <a:ext cx="7460627" cy="5286412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56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3200" dirty="0" smtClean="0"/>
              <a:t>15.7.5 Les opérateurs différentiels </a:t>
            </a:r>
            <a:r>
              <a:rPr lang="fr-BE" sz="3200" i="1" dirty="0" smtClean="0"/>
              <a:t>D</a:t>
            </a:r>
            <a:r>
              <a:rPr lang="fr-BE" sz="3200" dirty="0" smtClean="0"/>
              <a:t> et </a:t>
            </a:r>
            <a:r>
              <a:rPr lang="fr-BE" sz="3200" i="1" dirty="0" smtClean="0"/>
              <a:t>P(D)</a:t>
            </a:r>
            <a:endParaRPr lang="fr-BE" sz="3200" i="1" dirty="0"/>
          </a:p>
        </p:txBody>
      </p:sp>
      <p:sp>
        <p:nvSpPr>
          <p:cNvPr id="3" name="Rectangle 2"/>
          <p:cNvSpPr/>
          <p:nvPr/>
        </p:nvSpPr>
        <p:spPr>
          <a:xfrm>
            <a:off x="2357422" y="0"/>
            <a:ext cx="474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/>
              <a:t>15.7 Equations différentielles linéaires d’ordre </a:t>
            </a:r>
            <a:r>
              <a:rPr lang="fr-BE" i="1" dirty="0" smtClean="0"/>
              <a:t>p</a:t>
            </a:r>
            <a:endParaRPr lang="fr-BE" dirty="0"/>
          </a:p>
        </p:txBody>
      </p:sp>
      <p:pic>
        <p:nvPicPr>
          <p:cNvPr id="4" name="Image 3" descr="chapitre 15_047.jpg"/>
          <p:cNvPicPr>
            <a:picLocks noChangeAspect="1"/>
          </p:cNvPicPr>
          <p:nvPr/>
        </p:nvPicPr>
        <p:blipFill>
          <a:blip r:embed="rId2"/>
          <a:srcRect l="5368"/>
          <a:stretch>
            <a:fillRect/>
          </a:stretch>
        </p:blipFill>
        <p:spPr>
          <a:xfrm>
            <a:off x="1500166" y="1000108"/>
            <a:ext cx="6072198" cy="49816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728" y="1000108"/>
            <a:ext cx="785786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57</a:t>
            </a:fld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3786182" y="1571612"/>
            <a:ext cx="385765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1500166" y="2071678"/>
            <a:ext cx="6072230" cy="1357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1643042" y="3429000"/>
            <a:ext cx="5214974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1500166" y="4357694"/>
            <a:ext cx="4500594" cy="1143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1571604" y="5500702"/>
            <a:ext cx="5786478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apitre 15_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28" y="1000109"/>
            <a:ext cx="6611958" cy="4151844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15.7.5 Les opérateurs différentiels </a:t>
            </a:r>
            <a:r>
              <a:rPr kumimoji="0" lang="fr-BE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</a:t>
            </a:r>
            <a:r>
              <a:rPr kumimoji="0" lang="fr-BE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et </a:t>
            </a:r>
            <a:r>
              <a:rPr kumimoji="0" lang="fr-BE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P(D)</a:t>
            </a:r>
            <a:endParaRPr kumimoji="0" lang="fr-BE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58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15.7.5 Les opérateurs différentiels </a:t>
            </a:r>
            <a:r>
              <a:rPr kumimoji="0" lang="fr-B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</a:t>
            </a: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et </a:t>
            </a:r>
            <a:r>
              <a:rPr kumimoji="0" lang="fr-B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P(D)</a:t>
            </a:r>
            <a:endParaRPr kumimoji="0" lang="fr-BE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 descr="chapitre 15_049.jpg"/>
          <p:cNvPicPr>
            <a:picLocks noChangeAspect="1"/>
          </p:cNvPicPr>
          <p:nvPr/>
        </p:nvPicPr>
        <p:blipFill>
          <a:blip r:embed="rId2"/>
          <a:srcRect b="29997"/>
          <a:stretch>
            <a:fillRect/>
          </a:stretch>
        </p:blipFill>
        <p:spPr>
          <a:xfrm>
            <a:off x="1357290" y="714356"/>
            <a:ext cx="6195848" cy="545624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59</a:t>
            </a:fld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6858016" y="642918"/>
            <a:ext cx="785818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1571604" y="2428868"/>
            <a:ext cx="6143668" cy="1714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1428728" y="4143380"/>
            <a:ext cx="6429420" cy="7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1857356" y="5000636"/>
            <a:ext cx="5000660" cy="1143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3200" dirty="0" smtClean="0"/>
              <a:t>15.1.4 Passage d’une EDL à un SDL</a:t>
            </a:r>
            <a:endParaRPr lang="fr-BE" sz="3200" dirty="0"/>
          </a:p>
        </p:txBody>
      </p:sp>
      <p:sp>
        <p:nvSpPr>
          <p:cNvPr id="3" name="Rectangle 2"/>
          <p:cNvSpPr/>
          <p:nvPr/>
        </p:nvSpPr>
        <p:spPr>
          <a:xfrm>
            <a:off x="3214678" y="0"/>
            <a:ext cx="1813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/>
            <a:r>
              <a:rPr lang="fr-BE" dirty="0" smtClean="0"/>
              <a:t>15.1 Introduction</a:t>
            </a:r>
            <a:endParaRPr lang="fr-BE" dirty="0"/>
          </a:p>
        </p:txBody>
      </p:sp>
      <p:pic>
        <p:nvPicPr>
          <p:cNvPr id="4" name="Image 3" descr="chapitre 15_021.jpg"/>
          <p:cNvPicPr>
            <a:picLocks noChangeAspect="1"/>
          </p:cNvPicPr>
          <p:nvPr/>
        </p:nvPicPr>
        <p:blipFill>
          <a:blip r:embed="rId2"/>
          <a:srcRect l="9463" b="31335"/>
          <a:stretch>
            <a:fillRect/>
          </a:stretch>
        </p:blipFill>
        <p:spPr>
          <a:xfrm>
            <a:off x="2357422" y="1500174"/>
            <a:ext cx="4784150" cy="5000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0232" y="1571612"/>
            <a:ext cx="1071570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2500298" y="4572008"/>
            <a:ext cx="4857784" cy="1143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>
            <a:off x="2571736" y="5857892"/>
            <a:ext cx="4643470" cy="7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6</a:t>
            </a:fld>
            <a:endParaRPr lang="fr-BE" dirty="0"/>
          </a:p>
        </p:txBody>
      </p:sp>
      <p:sp>
        <p:nvSpPr>
          <p:cNvPr id="11" name="Rectangle 10"/>
          <p:cNvSpPr/>
          <p:nvPr/>
        </p:nvSpPr>
        <p:spPr>
          <a:xfrm>
            <a:off x="5072066" y="2214554"/>
            <a:ext cx="2428892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2" name="Rectangle 11"/>
          <p:cNvSpPr/>
          <p:nvPr/>
        </p:nvSpPr>
        <p:spPr>
          <a:xfrm>
            <a:off x="5143504" y="3214686"/>
            <a:ext cx="2214578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60</a:t>
            </a:fld>
            <a:endParaRPr lang="fr-BE"/>
          </a:p>
        </p:txBody>
      </p:sp>
      <p:pic>
        <p:nvPicPr>
          <p:cNvPr id="3" name="Image 2" descr="chapitre 15_049.jpg"/>
          <p:cNvPicPr>
            <a:picLocks noChangeAspect="1"/>
          </p:cNvPicPr>
          <p:nvPr/>
        </p:nvPicPr>
        <p:blipFill>
          <a:blip r:embed="rId2"/>
          <a:srcRect t="71053" b="4223"/>
          <a:stretch>
            <a:fillRect/>
          </a:stretch>
        </p:blipFill>
        <p:spPr>
          <a:xfrm>
            <a:off x="928662" y="1643050"/>
            <a:ext cx="7579667" cy="2357454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15.7.5 Les opérateurs différentiels </a:t>
            </a:r>
            <a:r>
              <a:rPr kumimoji="0" lang="fr-B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</a:t>
            </a: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et </a:t>
            </a:r>
            <a:r>
              <a:rPr kumimoji="0" lang="fr-BE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P(D)</a:t>
            </a:r>
            <a:endParaRPr kumimoji="0" lang="fr-BE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400" b="1" dirty="0" smtClean="0"/>
              <a:t>Chapitre 15 : Equations et systèmes différentiels linéaires</a:t>
            </a:r>
            <a:endParaRPr lang="fr-BE" sz="2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Introduction</a:t>
            </a:r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Solution générale d’un SDL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SDL à coefficients constants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Exponentielles de matrices</a:t>
            </a:r>
            <a:endParaRPr lang="fr-BE" dirty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Résolution d’un SDL à coefficients constants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SDL à coefficients variables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Equations différentielles linéaires d’ordre </a:t>
            </a:r>
            <a:r>
              <a:rPr lang="fr-BE" i="1" dirty="0" smtClean="0"/>
              <a:t>p</a:t>
            </a:r>
            <a:endParaRPr lang="fr-BE" b="1" i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sz="3500" b="1" dirty="0" smtClean="0">
                <a:solidFill>
                  <a:schemeClr val="tx2">
                    <a:lumMod val="75000"/>
                  </a:schemeClr>
                </a:solidFill>
              </a:rPr>
              <a:t>EDL à coefficients constants</a:t>
            </a:r>
          </a:p>
          <a:p>
            <a:pPr marL="514350" indent="-514350">
              <a:buFont typeface="+mj-lt"/>
              <a:buAutoNum type="arabicPeriod"/>
            </a:pPr>
            <a:r>
              <a:rPr lang="fr-BE" dirty="0" smtClean="0"/>
              <a:t>EDL équidimensionnelle d’Euler</a:t>
            </a:r>
            <a:endParaRPr lang="fr-BE" b="1" dirty="0" smtClean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4B6C-0E28-4270-91A7-5F9F1C0588EE}" type="slidenum">
              <a:rPr lang="fr-BE" smtClean="0"/>
              <a:pPr/>
              <a:t>61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fr-BE" sz="2400" dirty="0" smtClean="0"/>
              <a:t>15.8.1 Racines du polynôme caractéristique et solutions exponentielles </a:t>
            </a:r>
            <a:endParaRPr lang="fr-BE" sz="2400" dirty="0"/>
          </a:p>
        </p:txBody>
      </p:sp>
      <p:sp>
        <p:nvSpPr>
          <p:cNvPr id="3" name="Rectangle 2"/>
          <p:cNvSpPr/>
          <p:nvPr/>
        </p:nvSpPr>
        <p:spPr>
          <a:xfrm>
            <a:off x="2857488" y="0"/>
            <a:ext cx="3289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/>
            <a:r>
              <a:rPr lang="fr-BE" dirty="0" smtClean="0"/>
              <a:t>15.8 EDL à coefficients constants</a:t>
            </a:r>
          </a:p>
        </p:txBody>
      </p:sp>
      <p:pic>
        <p:nvPicPr>
          <p:cNvPr id="4" name="Image 3" descr="chapitre 15_051.jpg"/>
          <p:cNvPicPr>
            <a:picLocks noChangeAspect="1"/>
          </p:cNvPicPr>
          <p:nvPr/>
        </p:nvPicPr>
        <p:blipFill>
          <a:blip r:embed="rId2"/>
          <a:srcRect l="5368" t="7584" b="1525"/>
          <a:stretch>
            <a:fillRect/>
          </a:stretch>
        </p:blipFill>
        <p:spPr>
          <a:xfrm>
            <a:off x="1571604" y="714356"/>
            <a:ext cx="6773601" cy="61436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5852" y="714356"/>
            <a:ext cx="1000132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62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3929058" y="4143380"/>
            <a:ext cx="857256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2857488" y="1357298"/>
            <a:ext cx="2643206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2857488" y="2071678"/>
            <a:ext cx="2643206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2000232" y="2714620"/>
            <a:ext cx="6357982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1643042" y="3643314"/>
            <a:ext cx="4643470" cy="142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1571604" y="5143512"/>
            <a:ext cx="6786610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1500166" y="5857892"/>
            <a:ext cx="6786610" cy="10001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pitre 15_052.jpg"/>
          <p:cNvPicPr>
            <a:picLocks noChangeAspect="1"/>
          </p:cNvPicPr>
          <p:nvPr/>
        </p:nvPicPr>
        <p:blipFill>
          <a:blip r:embed="rId2"/>
          <a:srcRect t="6076" b="4319"/>
          <a:stretch>
            <a:fillRect/>
          </a:stretch>
        </p:blipFill>
        <p:spPr>
          <a:xfrm>
            <a:off x="714348" y="785794"/>
            <a:ext cx="7343887" cy="428628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63</a:t>
            </a:fld>
            <a:endParaRPr lang="fr-BE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15.8.1 Racines du polynôme caractéristique et solutions exponentielles 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pitre 15_0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259191"/>
            <a:ext cx="5000660" cy="659880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64</a:t>
            </a:fld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1071538" y="785794"/>
            <a:ext cx="2500330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1142976" y="1428736"/>
            <a:ext cx="2500330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4286248" y="1142984"/>
            <a:ext cx="1785950" cy="7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1142976" y="2000240"/>
            <a:ext cx="2071702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1214414" y="2643182"/>
            <a:ext cx="5143536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3286116" y="2071678"/>
            <a:ext cx="1500198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1000100" y="3286124"/>
            <a:ext cx="5000660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1214414" y="3714752"/>
            <a:ext cx="4929222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1500166" y="4071942"/>
            <a:ext cx="485778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1071538" y="4643446"/>
            <a:ext cx="5500726" cy="1571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1285852" y="6215082"/>
            <a:ext cx="5072098" cy="6429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15.8.1 Racines du polynôme caractéristique et solutions exponentielles 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pitre 15_055.jpg"/>
          <p:cNvPicPr>
            <a:picLocks noChangeAspect="1"/>
          </p:cNvPicPr>
          <p:nvPr/>
        </p:nvPicPr>
        <p:blipFill>
          <a:blip r:embed="rId2"/>
          <a:srcRect t="790"/>
          <a:stretch>
            <a:fillRect/>
          </a:stretch>
        </p:blipFill>
        <p:spPr>
          <a:xfrm>
            <a:off x="2195841" y="285728"/>
            <a:ext cx="4929642" cy="657227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65</a:t>
            </a:fld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2500298" y="2714620"/>
            <a:ext cx="4929222" cy="1000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2143108" y="3714752"/>
            <a:ext cx="5357850" cy="1714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2214546" y="5500702"/>
            <a:ext cx="5143536" cy="1357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15.8.1 Racines du polynôme caractéristique et solutions exponentielles 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15.8.2 Indépendance linéaire des exponentielles monômes  </a:t>
            </a:r>
            <a:endParaRPr lang="fr-BE" sz="2800" dirty="0"/>
          </a:p>
        </p:txBody>
      </p:sp>
      <p:sp>
        <p:nvSpPr>
          <p:cNvPr id="3" name="Rectangle 2"/>
          <p:cNvSpPr/>
          <p:nvPr/>
        </p:nvSpPr>
        <p:spPr>
          <a:xfrm>
            <a:off x="2857488" y="0"/>
            <a:ext cx="3289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/>
            <a:r>
              <a:rPr lang="fr-BE" dirty="0" smtClean="0"/>
              <a:t>15.8 EDL à coefficients constants</a:t>
            </a:r>
          </a:p>
        </p:txBody>
      </p:sp>
      <p:pic>
        <p:nvPicPr>
          <p:cNvPr id="4" name="Image 3" descr="chapitre 15_054.jpg"/>
          <p:cNvPicPr>
            <a:picLocks noChangeAspect="1"/>
          </p:cNvPicPr>
          <p:nvPr/>
        </p:nvPicPr>
        <p:blipFill>
          <a:blip r:embed="rId2"/>
          <a:srcRect l="4620" t="6512" b="3079"/>
          <a:stretch>
            <a:fillRect/>
          </a:stretch>
        </p:blipFill>
        <p:spPr>
          <a:xfrm>
            <a:off x="2143107" y="714356"/>
            <a:ext cx="5557359" cy="6143644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66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2143108" y="2143116"/>
            <a:ext cx="5572164" cy="1571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2071670" y="3714752"/>
            <a:ext cx="5715040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3214678" y="4214818"/>
            <a:ext cx="3071834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3071802" y="4786322"/>
            <a:ext cx="3286148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2857488" y="5286388"/>
            <a:ext cx="3786214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2857488" y="5643578"/>
            <a:ext cx="2428892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2643174" y="6000768"/>
            <a:ext cx="4786346" cy="857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15.8.3 Méthode des coefficients indéterminés  </a:t>
            </a:r>
            <a:endParaRPr lang="fr-BE" sz="2800" dirty="0"/>
          </a:p>
        </p:txBody>
      </p:sp>
      <p:sp>
        <p:nvSpPr>
          <p:cNvPr id="3" name="Rectangle 2"/>
          <p:cNvSpPr/>
          <p:nvPr/>
        </p:nvSpPr>
        <p:spPr>
          <a:xfrm>
            <a:off x="2857488" y="0"/>
            <a:ext cx="3289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/>
            <a:r>
              <a:rPr lang="fr-BE" dirty="0" smtClean="0"/>
              <a:t>15.8 EDL à coefficients constants</a:t>
            </a:r>
          </a:p>
        </p:txBody>
      </p:sp>
      <p:pic>
        <p:nvPicPr>
          <p:cNvPr id="4" name="Image 3" descr="chapitre 15_057.jpg"/>
          <p:cNvPicPr>
            <a:picLocks noChangeAspect="1"/>
          </p:cNvPicPr>
          <p:nvPr/>
        </p:nvPicPr>
        <p:blipFill>
          <a:blip r:embed="rId2"/>
          <a:srcRect l="1934" t="12690" b="5906"/>
          <a:stretch>
            <a:fillRect/>
          </a:stretch>
        </p:blipFill>
        <p:spPr>
          <a:xfrm>
            <a:off x="1928794" y="785794"/>
            <a:ext cx="5072098" cy="2841168"/>
          </a:xfrm>
          <a:prstGeom prst="rect">
            <a:avLst/>
          </a:prstGeom>
        </p:spPr>
      </p:pic>
      <p:pic>
        <p:nvPicPr>
          <p:cNvPr id="5" name="Image 4" descr="chapitre 15_059.jpg"/>
          <p:cNvPicPr>
            <a:picLocks noChangeAspect="1"/>
          </p:cNvPicPr>
          <p:nvPr/>
        </p:nvPicPr>
        <p:blipFill>
          <a:blip r:embed="rId3"/>
          <a:srcRect t="6512" b="790"/>
          <a:stretch>
            <a:fillRect/>
          </a:stretch>
        </p:blipFill>
        <p:spPr>
          <a:xfrm>
            <a:off x="1785918" y="714356"/>
            <a:ext cx="5321808" cy="57864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14480" y="3714752"/>
            <a:ext cx="5786478" cy="3143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67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pitre 15_060.jpg"/>
          <p:cNvPicPr>
            <a:picLocks noChangeAspect="1"/>
          </p:cNvPicPr>
          <p:nvPr/>
        </p:nvPicPr>
        <p:blipFill>
          <a:blip r:embed="rId2"/>
          <a:srcRect l="1663" b="3079"/>
          <a:stretch>
            <a:fillRect/>
          </a:stretch>
        </p:blipFill>
        <p:spPr>
          <a:xfrm>
            <a:off x="1643041" y="307848"/>
            <a:ext cx="6451155" cy="655015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68</a:t>
            </a:fld>
            <a:endParaRPr lang="fr-BE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15.8.3 Méthode des coefficients indéterminés  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400" b="1" dirty="0" smtClean="0"/>
              <a:t>Chapitre 15 : Equations et systèmes différentiels linéaires</a:t>
            </a:r>
            <a:endParaRPr lang="fr-BE" sz="2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Introduction</a:t>
            </a:r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Solution générale d’un SDL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SDL à coefficients constants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Exponentielles de matrices</a:t>
            </a:r>
            <a:endParaRPr lang="fr-BE" dirty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Résolution d’un SDL à coefficients constants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SDL à coefficients variables</a:t>
            </a:r>
            <a:endParaRPr lang="fr-BE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Equations différentielles linéaires d’ordre </a:t>
            </a:r>
            <a:r>
              <a:rPr lang="fr-BE" i="1" dirty="0" smtClean="0"/>
              <a:t>p</a:t>
            </a:r>
            <a:endParaRPr lang="fr-BE" b="1" i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fr-BE" dirty="0" smtClean="0"/>
              <a:t>EDL à coefficients constants</a:t>
            </a:r>
            <a:endParaRPr lang="fr-BE" b="1" dirty="0" smtClean="0"/>
          </a:p>
          <a:p>
            <a:pPr marL="514350" indent="-514350">
              <a:buFont typeface="+mj-lt"/>
              <a:buAutoNum type="arabicPeriod"/>
            </a:pPr>
            <a:r>
              <a:rPr lang="fr-BE" sz="3500" b="1" dirty="0" smtClean="0">
                <a:solidFill>
                  <a:schemeClr val="tx2">
                    <a:lumMod val="75000"/>
                  </a:schemeClr>
                </a:solidFill>
              </a:rPr>
              <a:t>EDL équidimensionnelle d’Euler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4B6C-0E28-4270-91A7-5F9F1C0588EE}" type="slidenum">
              <a:rPr lang="fr-BE" smtClean="0"/>
              <a:pPr/>
              <a:t>69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15.1.5 Problème de Cauchy pour SDL d’ordre 1</a:t>
            </a:r>
            <a:br>
              <a:rPr lang="fr-BE" sz="2800" dirty="0" smtClean="0"/>
            </a:br>
            <a:r>
              <a:rPr lang="fr-BE" sz="2800" dirty="0" smtClean="0">
                <a:solidFill>
                  <a:srgbClr val="FF0000"/>
                </a:solidFill>
              </a:rPr>
              <a:t>15.1.6 Problème de Cauchy pour EDL scalaire d’ordre </a:t>
            </a:r>
            <a:r>
              <a:rPr lang="fr-BE" sz="2800" i="1" dirty="0" smtClean="0">
                <a:solidFill>
                  <a:srgbClr val="FF0000"/>
                </a:solidFill>
              </a:rPr>
              <a:t>p</a:t>
            </a:r>
            <a:endParaRPr lang="fr-BE" sz="2800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6116" y="0"/>
            <a:ext cx="1813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/>
            <a:r>
              <a:rPr lang="fr-BE" dirty="0" smtClean="0"/>
              <a:t>15.1 Introduction</a:t>
            </a:r>
            <a:endParaRPr lang="fr-BE" dirty="0"/>
          </a:p>
        </p:txBody>
      </p:sp>
      <p:pic>
        <p:nvPicPr>
          <p:cNvPr id="4" name="Image 3" descr="chapitre 15_021.jpg"/>
          <p:cNvPicPr>
            <a:picLocks noChangeAspect="1"/>
          </p:cNvPicPr>
          <p:nvPr/>
        </p:nvPicPr>
        <p:blipFill>
          <a:blip r:embed="rId2"/>
          <a:srcRect t="71744" b="14523"/>
          <a:stretch>
            <a:fillRect/>
          </a:stretch>
        </p:blipFill>
        <p:spPr>
          <a:xfrm>
            <a:off x="462788" y="1643050"/>
            <a:ext cx="8681212" cy="164307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28596" y="31432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15.1.7 Passage d’un problème de Cauchy à l’autre</a:t>
            </a:r>
          </a:p>
        </p:txBody>
      </p:sp>
      <p:pic>
        <p:nvPicPr>
          <p:cNvPr id="6" name="Image 5" descr="chapitre 15_021.jpg"/>
          <p:cNvPicPr>
            <a:picLocks noChangeAspect="1"/>
          </p:cNvPicPr>
          <p:nvPr/>
        </p:nvPicPr>
        <p:blipFill>
          <a:blip r:embed="rId2"/>
          <a:srcRect l="8992" t="86621"/>
          <a:stretch>
            <a:fillRect/>
          </a:stretch>
        </p:blipFill>
        <p:spPr>
          <a:xfrm>
            <a:off x="428596" y="4357694"/>
            <a:ext cx="8353284" cy="16923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720" y="4500570"/>
            <a:ext cx="21431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Rectangle 7"/>
          <p:cNvSpPr/>
          <p:nvPr/>
        </p:nvSpPr>
        <p:spPr>
          <a:xfrm>
            <a:off x="571472" y="1500174"/>
            <a:ext cx="857256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7</a:t>
            </a:fld>
            <a:endParaRPr lang="fr-BE" dirty="0"/>
          </a:p>
        </p:txBody>
      </p:sp>
      <p:pic>
        <p:nvPicPr>
          <p:cNvPr id="10" name="Image 9" descr="chapitre 15_022.jpg"/>
          <p:cNvPicPr>
            <a:picLocks noChangeAspect="1"/>
          </p:cNvPicPr>
          <p:nvPr/>
        </p:nvPicPr>
        <p:blipFill>
          <a:blip r:embed="rId3"/>
          <a:srcRect l="56383" t="85477" r="214" b="4223"/>
          <a:stretch>
            <a:fillRect/>
          </a:stretch>
        </p:blipFill>
        <p:spPr>
          <a:xfrm>
            <a:off x="6000760" y="6215058"/>
            <a:ext cx="2428892" cy="6429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0034" y="1500174"/>
            <a:ext cx="3500462" cy="1928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2" name="Rectangle 11"/>
          <p:cNvSpPr/>
          <p:nvPr/>
        </p:nvSpPr>
        <p:spPr>
          <a:xfrm>
            <a:off x="500034" y="1000108"/>
            <a:ext cx="8072494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3" name="Rectangle 12"/>
          <p:cNvSpPr/>
          <p:nvPr/>
        </p:nvSpPr>
        <p:spPr>
          <a:xfrm>
            <a:off x="357158" y="3429000"/>
            <a:ext cx="857256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15.9.2  ordre 2 </a:t>
            </a:r>
            <a:endParaRPr lang="fr-BE" sz="2800" dirty="0"/>
          </a:p>
        </p:txBody>
      </p:sp>
      <p:sp>
        <p:nvSpPr>
          <p:cNvPr id="3" name="Rectangle 2"/>
          <p:cNvSpPr/>
          <p:nvPr/>
        </p:nvSpPr>
        <p:spPr>
          <a:xfrm>
            <a:off x="2714612" y="0"/>
            <a:ext cx="3667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fr-BE" dirty="0" smtClean="0"/>
              <a:t>15.9 EDL </a:t>
            </a:r>
            <a:r>
              <a:rPr lang="fr-BE" dirty="0" err="1" smtClean="0"/>
              <a:t>équidimensionnelle</a:t>
            </a:r>
            <a:r>
              <a:rPr lang="fr-BE" dirty="0" smtClean="0"/>
              <a:t> d’Euler</a:t>
            </a:r>
          </a:p>
        </p:txBody>
      </p:sp>
      <p:pic>
        <p:nvPicPr>
          <p:cNvPr id="4" name="Image 3" descr="chapitre 15_061.jpg"/>
          <p:cNvPicPr>
            <a:picLocks noChangeAspect="1"/>
          </p:cNvPicPr>
          <p:nvPr/>
        </p:nvPicPr>
        <p:blipFill>
          <a:blip r:embed="rId2"/>
          <a:srcRect t="7657"/>
          <a:stretch>
            <a:fillRect/>
          </a:stretch>
        </p:blipFill>
        <p:spPr>
          <a:xfrm>
            <a:off x="2307335" y="785794"/>
            <a:ext cx="4771219" cy="60722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5984" y="642918"/>
            <a:ext cx="500066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70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2357422" y="1357298"/>
            <a:ext cx="4786346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2571736" y="2285992"/>
            <a:ext cx="4500594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2357422" y="2643182"/>
            <a:ext cx="4572032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2357422" y="3214686"/>
            <a:ext cx="4500594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3286116" y="3714752"/>
            <a:ext cx="3286148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3714744" y="4286256"/>
            <a:ext cx="207170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2285984" y="4857760"/>
            <a:ext cx="4429156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2571736" y="5429264"/>
            <a:ext cx="4214842" cy="1428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15.9.3 Les solutions canoniques d’une EDLEE </a:t>
            </a:r>
            <a:endParaRPr lang="fr-BE" sz="2800" dirty="0"/>
          </a:p>
        </p:txBody>
      </p:sp>
      <p:sp>
        <p:nvSpPr>
          <p:cNvPr id="3" name="Rectangle 2"/>
          <p:cNvSpPr/>
          <p:nvPr/>
        </p:nvSpPr>
        <p:spPr>
          <a:xfrm>
            <a:off x="2714612" y="0"/>
            <a:ext cx="3667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fr-BE" dirty="0" smtClean="0"/>
              <a:t>15.9 EDL </a:t>
            </a:r>
            <a:r>
              <a:rPr lang="fr-BE" dirty="0" err="1" smtClean="0"/>
              <a:t>équidimensionnelle</a:t>
            </a:r>
            <a:r>
              <a:rPr lang="fr-BE" dirty="0" smtClean="0"/>
              <a:t> d’Euler</a:t>
            </a:r>
          </a:p>
        </p:txBody>
      </p:sp>
      <p:pic>
        <p:nvPicPr>
          <p:cNvPr id="4" name="Image 3" descr="chapitre 15_063.jpg"/>
          <p:cNvPicPr>
            <a:picLocks noChangeAspect="1"/>
          </p:cNvPicPr>
          <p:nvPr/>
        </p:nvPicPr>
        <p:blipFill>
          <a:blip r:embed="rId2"/>
          <a:srcRect t="2855" b="4202"/>
          <a:stretch>
            <a:fillRect/>
          </a:stretch>
        </p:blipFill>
        <p:spPr>
          <a:xfrm>
            <a:off x="1071539" y="928669"/>
            <a:ext cx="7164422" cy="56573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0100" y="857232"/>
            <a:ext cx="714380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71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15.9.4 Allure des solutions canoniques d’une EDLEE </a:t>
            </a:r>
            <a:endParaRPr lang="fr-BE" sz="2800" dirty="0"/>
          </a:p>
        </p:txBody>
      </p:sp>
      <p:sp>
        <p:nvSpPr>
          <p:cNvPr id="3" name="Rectangle 2"/>
          <p:cNvSpPr/>
          <p:nvPr/>
        </p:nvSpPr>
        <p:spPr>
          <a:xfrm>
            <a:off x="2714612" y="0"/>
            <a:ext cx="3667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fr-BE" dirty="0" smtClean="0"/>
              <a:t>15.9 EDL </a:t>
            </a:r>
            <a:r>
              <a:rPr lang="fr-BE" dirty="0" err="1" smtClean="0"/>
              <a:t>équidimensionnelle</a:t>
            </a:r>
            <a:r>
              <a:rPr lang="fr-BE" dirty="0" smtClean="0"/>
              <a:t> d’Euler</a:t>
            </a:r>
          </a:p>
        </p:txBody>
      </p:sp>
      <p:pic>
        <p:nvPicPr>
          <p:cNvPr id="4" name="Image 3" descr="chapitre 15_064.jpg"/>
          <p:cNvPicPr>
            <a:picLocks noChangeAspect="1"/>
          </p:cNvPicPr>
          <p:nvPr/>
        </p:nvPicPr>
        <p:blipFill>
          <a:blip r:embed="rId2"/>
          <a:srcRect t="19101" b="38556"/>
          <a:stretch>
            <a:fillRect/>
          </a:stretch>
        </p:blipFill>
        <p:spPr>
          <a:xfrm>
            <a:off x="-1" y="785794"/>
            <a:ext cx="5674223" cy="2857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3042" y="3286124"/>
            <a:ext cx="428628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 descr="chapitre 15_064.jpg"/>
          <p:cNvPicPr>
            <a:picLocks noChangeAspect="1"/>
          </p:cNvPicPr>
          <p:nvPr/>
        </p:nvPicPr>
        <p:blipFill>
          <a:blip r:embed="rId2"/>
          <a:srcRect l="3724" t="55722" r="9168"/>
          <a:stretch>
            <a:fillRect/>
          </a:stretch>
        </p:blipFill>
        <p:spPr>
          <a:xfrm>
            <a:off x="3708229" y="3571876"/>
            <a:ext cx="5435771" cy="32861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72330" y="3429000"/>
            <a:ext cx="357190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72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2800" dirty="0" smtClean="0"/>
              <a:t>15.9.1 ordre p </a:t>
            </a:r>
            <a:endParaRPr lang="fr-BE" sz="2800" dirty="0"/>
          </a:p>
        </p:txBody>
      </p:sp>
      <p:sp>
        <p:nvSpPr>
          <p:cNvPr id="3" name="Rectangle 2"/>
          <p:cNvSpPr/>
          <p:nvPr/>
        </p:nvSpPr>
        <p:spPr>
          <a:xfrm>
            <a:off x="2714612" y="0"/>
            <a:ext cx="3667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fr-BE" dirty="0" smtClean="0"/>
              <a:t>15.9 EDL </a:t>
            </a:r>
            <a:r>
              <a:rPr lang="fr-BE" dirty="0" err="1" smtClean="0"/>
              <a:t>équidimensionnelle</a:t>
            </a:r>
            <a:r>
              <a:rPr lang="fr-BE" dirty="0" smtClean="0"/>
              <a:t> d’Euler</a:t>
            </a:r>
          </a:p>
        </p:txBody>
      </p:sp>
      <p:pic>
        <p:nvPicPr>
          <p:cNvPr id="4" name="Image 3" descr="chapitre 15_056.jpg"/>
          <p:cNvPicPr>
            <a:picLocks noChangeAspect="1"/>
          </p:cNvPicPr>
          <p:nvPr/>
        </p:nvPicPr>
        <p:blipFill>
          <a:blip r:embed="rId2"/>
          <a:srcRect t="13297" b="4121"/>
          <a:stretch>
            <a:fillRect/>
          </a:stretch>
        </p:blipFill>
        <p:spPr>
          <a:xfrm>
            <a:off x="428596" y="928670"/>
            <a:ext cx="8008790" cy="57742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73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642910" y="2500306"/>
            <a:ext cx="7286676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785786" y="3786190"/>
            <a:ext cx="7715304" cy="1143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642910" y="4929198"/>
            <a:ext cx="7572428" cy="1143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5857884" y="5572140"/>
            <a:ext cx="2571768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214282" y="6072206"/>
            <a:ext cx="7929618" cy="785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3200" dirty="0" smtClean="0"/>
              <a:t>15.1.8  Courbes intégrales et orbites d’un SDL</a:t>
            </a:r>
            <a:endParaRPr lang="fr-BE" sz="3200" dirty="0"/>
          </a:p>
        </p:txBody>
      </p:sp>
      <p:sp>
        <p:nvSpPr>
          <p:cNvPr id="3" name="Rectangle 2"/>
          <p:cNvSpPr/>
          <p:nvPr/>
        </p:nvSpPr>
        <p:spPr>
          <a:xfrm>
            <a:off x="3214678" y="0"/>
            <a:ext cx="1813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/>
            <a:r>
              <a:rPr lang="fr-BE" dirty="0" smtClean="0"/>
              <a:t>15.1 Introduction</a:t>
            </a:r>
            <a:endParaRPr lang="fr-BE" dirty="0"/>
          </a:p>
        </p:txBody>
      </p:sp>
      <p:pic>
        <p:nvPicPr>
          <p:cNvPr id="4" name="Image 3" descr="chapitre 15_006.jpg"/>
          <p:cNvPicPr>
            <a:picLocks noChangeAspect="1"/>
          </p:cNvPicPr>
          <p:nvPr/>
        </p:nvPicPr>
        <p:blipFill>
          <a:blip r:embed="rId2"/>
          <a:srcRect l="11298" t="1934" b="67521"/>
          <a:stretch>
            <a:fillRect/>
          </a:stretch>
        </p:blipFill>
        <p:spPr>
          <a:xfrm>
            <a:off x="1214414" y="1071546"/>
            <a:ext cx="6287761" cy="2928958"/>
          </a:xfrm>
          <a:prstGeom prst="rect">
            <a:avLst/>
          </a:prstGeom>
        </p:spPr>
      </p:pic>
      <p:pic>
        <p:nvPicPr>
          <p:cNvPr id="6" name="Image 5" descr="chapitre 15_006.jpg"/>
          <p:cNvPicPr>
            <a:picLocks noChangeAspect="1"/>
          </p:cNvPicPr>
          <p:nvPr/>
        </p:nvPicPr>
        <p:blipFill>
          <a:blip r:embed="rId2"/>
          <a:srcRect l="17390" t="32834" r="14807" b="53131"/>
          <a:stretch>
            <a:fillRect/>
          </a:stretch>
        </p:blipFill>
        <p:spPr>
          <a:xfrm>
            <a:off x="1500166" y="4714884"/>
            <a:ext cx="5868121" cy="1643074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8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2BF2-1696-44CE-A41B-62F476B4D52E}" type="slidenum">
              <a:rPr lang="fr-BE" smtClean="0"/>
              <a:pPr/>
              <a:t>9</a:t>
            </a:fld>
            <a:endParaRPr lang="fr-BE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571472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15.1.8  Courbes intégrales et orbites d’un SDL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Image 3" descr="chapitre 15_006.jpg"/>
          <p:cNvPicPr>
            <a:picLocks noChangeAspect="1"/>
          </p:cNvPicPr>
          <p:nvPr/>
        </p:nvPicPr>
        <p:blipFill>
          <a:blip r:embed="rId2"/>
          <a:srcRect l="2473" t="46869"/>
          <a:stretch>
            <a:fillRect/>
          </a:stretch>
        </p:blipFill>
        <p:spPr>
          <a:xfrm>
            <a:off x="928662" y="2285992"/>
            <a:ext cx="6204077" cy="4572008"/>
          </a:xfrm>
          <a:prstGeom prst="rect">
            <a:avLst/>
          </a:prstGeom>
        </p:spPr>
      </p:pic>
      <p:pic>
        <p:nvPicPr>
          <p:cNvPr id="5" name="Image 4" descr="chapitre 15_006.jpg"/>
          <p:cNvPicPr>
            <a:picLocks noChangeAspect="1"/>
          </p:cNvPicPr>
          <p:nvPr/>
        </p:nvPicPr>
        <p:blipFill>
          <a:blip r:embed="rId2"/>
          <a:srcRect l="11298" t="1934" b="67521"/>
          <a:stretch>
            <a:fillRect/>
          </a:stretch>
        </p:blipFill>
        <p:spPr>
          <a:xfrm>
            <a:off x="2214546" y="571480"/>
            <a:ext cx="3220561" cy="1500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920</Words>
  <Application>Microsoft Office PowerPoint</Application>
  <PresentationFormat>Affichage à l'écran (4:3)</PresentationFormat>
  <Paragraphs>245</Paragraphs>
  <Slides>73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73</vt:i4>
      </vt:variant>
    </vt:vector>
  </HeadingPairs>
  <TitlesOfParts>
    <vt:vector size="74" baseType="lpstr">
      <vt:lpstr>Thème Office</vt:lpstr>
      <vt:lpstr>Chapitre 15 : Equations et systèmes différentiels linéaires</vt:lpstr>
      <vt:lpstr>Chapitre 15 : Equations et systèmes différentiels linéaires</vt:lpstr>
      <vt:lpstr>15.1.2 Les EDL scalaires d’ordre n</vt:lpstr>
      <vt:lpstr>Diapositive 4</vt:lpstr>
      <vt:lpstr>Diapositive 5</vt:lpstr>
      <vt:lpstr>15.1.4 Passage d’une EDL à un SDL</vt:lpstr>
      <vt:lpstr>15.1.5 Problème de Cauchy pour SDL d’ordre 1 15.1.6 Problème de Cauchy pour EDL scalaire d’ordre p</vt:lpstr>
      <vt:lpstr>15.1.8  Courbes intégrales et orbites d’un SDL</vt:lpstr>
      <vt:lpstr>Diapositive 9</vt:lpstr>
      <vt:lpstr>15.1.9 Systèmes autonomes et leurs orbites</vt:lpstr>
      <vt:lpstr> 15.1.10 Champ de pentes, champ de vecteurs </vt:lpstr>
      <vt:lpstr>Diapositive 12</vt:lpstr>
      <vt:lpstr>Diapositive 13</vt:lpstr>
      <vt:lpstr>Chapitre 15 : Equations et systèmes différentiels linéaires</vt:lpstr>
      <vt:lpstr>15.2.1 L’espace vectoriel des solutions d’un SDLH</vt:lpstr>
      <vt:lpstr>Diapositive 16</vt:lpstr>
      <vt:lpstr>15.2.2 L’espace affin des solutions d’un SDLnH</vt:lpstr>
      <vt:lpstr>15.2.3 Système fondamental</vt:lpstr>
      <vt:lpstr>Diapositive 19</vt:lpstr>
      <vt:lpstr>Chapitre 15 : Equations et systèmes différentiels linéaires</vt:lpstr>
      <vt:lpstr>15.3.1 Solutions exponentielles élémentaires du SDLHcc</vt:lpstr>
      <vt:lpstr>Diapositive 22</vt:lpstr>
      <vt:lpstr>Diapositive 23</vt:lpstr>
      <vt:lpstr>15.3.2 Exemple </vt:lpstr>
      <vt:lpstr>15.3.3  S.G. lorsque A est diagonalisable</vt:lpstr>
      <vt:lpstr>Diapositive 26</vt:lpstr>
      <vt:lpstr>15.3.6 Exemples 2D lorsque A est diagonalisable</vt:lpstr>
      <vt:lpstr>Diapositive 28</vt:lpstr>
      <vt:lpstr>15.3.5 Evacuation du problème par triangulation </vt:lpstr>
      <vt:lpstr>Diapositive 30</vt:lpstr>
      <vt:lpstr>Diapositive 31</vt:lpstr>
      <vt:lpstr>Diapositive 32</vt:lpstr>
      <vt:lpstr> </vt:lpstr>
      <vt:lpstr>Diapositive 34</vt:lpstr>
      <vt:lpstr>Diapositive 35</vt:lpstr>
      <vt:lpstr>Diapositive 36</vt:lpstr>
      <vt:lpstr>Diapositive 37</vt:lpstr>
      <vt:lpstr>Chapitre 15 : Equations et systèmes différentiels linéaires</vt:lpstr>
      <vt:lpstr>15.7.1 Théorème général pour les EDL régulières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15.7.2 Système fondamental et wronskien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15.7.3 Méthode de la variation des constantes</vt:lpstr>
      <vt:lpstr>15.7.4 Fonction de Lagrange</vt:lpstr>
      <vt:lpstr>Diapositive 56</vt:lpstr>
      <vt:lpstr>15.7.5 Les opérateurs différentiels D et P(D)</vt:lpstr>
      <vt:lpstr>Diapositive 58</vt:lpstr>
      <vt:lpstr>Diapositive 59</vt:lpstr>
      <vt:lpstr>Diapositive 60</vt:lpstr>
      <vt:lpstr>Chapitre 15 : Equations et systèmes différentiels linéaires</vt:lpstr>
      <vt:lpstr>15.8.1 Racines du polynôme caractéristique et solutions exponentielles </vt:lpstr>
      <vt:lpstr>Diapositive 63</vt:lpstr>
      <vt:lpstr>Diapositive 64</vt:lpstr>
      <vt:lpstr>Diapositive 65</vt:lpstr>
      <vt:lpstr>15.8.2 Indépendance linéaire des exponentielles monômes  </vt:lpstr>
      <vt:lpstr>15.8.3 Méthode des coefficients indéterminés  </vt:lpstr>
      <vt:lpstr>Diapositive 68</vt:lpstr>
      <vt:lpstr>Chapitre 15 : Equations et systèmes différentiels linéaires</vt:lpstr>
      <vt:lpstr>15.9.2  ordre 2 </vt:lpstr>
      <vt:lpstr>15.9.3 Les solutions canoniques d’une EDLEE </vt:lpstr>
      <vt:lpstr>15.9.4 Allure des solutions canoniques d’une EDLEE </vt:lpstr>
      <vt:lpstr>15.9.1 ordre p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Chapitre 15 : Equations et systèmes différentiels linéaires</dc:title>
  <dc:creator>Vanden Cruyce P</dc:creator>
  <cp:lastModifiedBy>Vanden Cruyce P</cp:lastModifiedBy>
  <cp:revision>72</cp:revision>
  <dcterms:created xsi:type="dcterms:W3CDTF">2011-08-18T12:04:05Z</dcterms:created>
  <dcterms:modified xsi:type="dcterms:W3CDTF">2011-09-17T11:50:52Z</dcterms:modified>
</cp:coreProperties>
</file>